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311" r:id="rId9"/>
    <p:sldId id="263" r:id="rId10"/>
    <p:sldId id="265" r:id="rId11"/>
    <p:sldId id="304" r:id="rId12"/>
    <p:sldId id="305" r:id="rId13"/>
    <p:sldId id="268" r:id="rId14"/>
    <p:sldId id="306" r:id="rId15"/>
    <p:sldId id="307" r:id="rId16"/>
    <p:sldId id="308" r:id="rId17"/>
    <p:sldId id="309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9" r:id="rId28"/>
    <p:sldId id="289" r:id="rId29"/>
    <p:sldId id="283" r:id="rId30"/>
    <p:sldId id="281" r:id="rId31"/>
    <p:sldId id="282" r:id="rId32"/>
    <p:sldId id="284" r:id="rId33"/>
    <p:sldId id="266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67" r:id="rId43"/>
    <p:sldId id="310" r:id="rId44"/>
    <p:sldId id="313" r:id="rId45"/>
    <p:sldId id="314" r:id="rId46"/>
    <p:sldId id="315" r:id="rId47"/>
    <p:sldId id="312" r:id="rId4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57" autoAdjust="0"/>
    <p:restoredTop sz="86667" autoAdjust="0"/>
  </p:normalViewPr>
  <p:slideViewPr>
    <p:cSldViewPr>
      <p:cViewPr varScale="1">
        <p:scale>
          <a:sx n="66" d="100"/>
          <a:sy n="66" d="100"/>
        </p:scale>
        <p:origin x="-129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38" y="445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25FCD-3857-4CF7-AA23-5A4CD3738FC5}" type="datetimeFigureOut">
              <a:rPr lang="zh-TW" altLang="en-US" smtClean="0"/>
              <a:pPr/>
              <a:t>2009/5/25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4F9D9-50E2-4DAF-970E-4DF43BF77A2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solidFill>
                  <a:srgbClr val="FFC800"/>
                </a:solidFill>
              </a:rPr>
              <a:t>(related work)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F9D9-50E2-4DAF-970E-4DF43BF77A2E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the hop count from a mobile client to the gateway</a:t>
            </a:r>
          </a:p>
          <a:p>
            <a:r>
              <a:rPr lang="en-US" altLang="zh-TW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node increases, throughput of the node decreases drastically.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F9D9-50E2-4DAF-970E-4DF43BF77A2E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F9D9-50E2-4DAF-970E-4DF43BF77A2E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多餘頻寬要配置給</a:t>
            </a:r>
            <a:r>
              <a:rPr lang="en-US" altLang="zh-TW" dirty="0" smtClean="0"/>
              <a:t>?</a:t>
            </a:r>
            <a:r>
              <a:rPr lang="zh-TW" altLang="en-US" dirty="0" smtClean="0"/>
              <a:t>  </a:t>
            </a:r>
            <a:r>
              <a:rPr lang="en-US" altLang="zh-TW" dirty="0" smtClean="0"/>
              <a:t>PROOF</a:t>
            </a:r>
            <a:r>
              <a:rPr lang="zh-TW" altLang="en-US" dirty="0" smtClean="0"/>
              <a:t> 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F9D9-50E2-4DAF-970E-4DF43BF77A2E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fourth set of experiments, the total achieved network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throughput at IGW was used as the performance metric. The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performance of the proposed fair scheduling method was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compared with hard fair scheduling and unfair scheduling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 as a function of traffic demand. The proposed fair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scheduling method was designed to obtain a Pareto optimal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bandwidth allocation vector. This Pareto optimal solution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provides a good balance between network throughput and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fairness. As shown in Figure 5, the proposed fair scheduling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 achieved high network throughput compared to hard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fair scheduling. As traffic demand increased from 30 packets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 second to 100 packets per second, the total throughput of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proposed fair scheduling method reached almost 40 Mbps.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unfair scheduling method had slightly higher throughput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 the proposed method, which is attributed to its lower</a:t>
            </a:r>
          </a:p>
          <a:p>
            <a:r>
              <a:rPr lang="en-US" altLang="zh-TW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performance in terms of fairness.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F9D9-50E2-4DAF-970E-4DF43BF77A2E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2105-FD99-4916-AB33-BA4E69EF1A89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2FF3E-EEAA-4FEB-A464-EEF57E9DC760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DE4A-7582-4E7E-AFDA-7E43F6943846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42FF-B28D-4A51-B26C-750747F02819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214C4-CADE-4488-97E5-0C0DFF1EE19F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7766-B271-4024-9AE9-93A2A68BEB12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4F82C-1CBF-4D5C-83DC-74BD5EE47D60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B287A-0EFB-4993-AC35-4B822284B771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矩形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6F7FB83-AA3D-468C-AC7F-9C9E2058937F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9E49A-2DF5-4CF8-81BD-F55CD1959CD3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171B4-D377-45F6-AE73-FE8429133145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矩形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C0FB0D2-0D02-409E-AAE1-28B06B62B81E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3.bin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2.bin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6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42910" y="1428736"/>
            <a:ext cx="8077200" cy="1673352"/>
          </a:xfrm>
        </p:spPr>
        <p:txBody>
          <a:bodyPr/>
          <a:lstStyle/>
          <a:p>
            <a:r>
              <a:rPr lang="en-US" altLang="zh-TW" dirty="0" smtClean="0"/>
              <a:t>Uplink Scheduling in Wireless Mesh Networks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42910" y="3429000"/>
            <a:ext cx="8077200" cy="713798"/>
          </a:xfrm>
        </p:spPr>
        <p:txBody>
          <a:bodyPr>
            <a:normAutofit/>
          </a:bodyPr>
          <a:lstStyle/>
          <a:p>
            <a:r>
              <a:rPr lang="de-DE" altLang="zh-TW" sz="2600" dirty="0" smtClean="0"/>
              <a:t>Mieso K. Denko and Liang Ma</a:t>
            </a:r>
            <a:endParaRPr lang="zh-TW" altLang="en-US" sz="2600" dirty="0"/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714348" y="4143380"/>
            <a:ext cx="8077200" cy="713798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de-DE" altLang="zh-TW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 by Y.W. Lee</a:t>
            </a:r>
            <a:endParaRPr kumimoji="0" lang="zh-TW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E759-922D-4DF3-B988-C407FAE1DDC3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Abstract</a:t>
            </a:r>
          </a:p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Proposed fair scheduling</a:t>
            </a:r>
          </a:p>
          <a:p>
            <a:r>
              <a:rPr lang="en-US" altLang="zh-TW" dirty="0" smtClean="0"/>
              <a:t>Performance evaluation</a:t>
            </a:r>
          </a:p>
          <a:p>
            <a:r>
              <a:rPr lang="en-US" altLang="zh-TW" dirty="0" smtClean="0"/>
              <a:t>Conclusion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D0F83-763B-403F-8D32-007C2F3E4246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Abstract</a:t>
            </a:r>
          </a:p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Proposed fair scheduling</a:t>
            </a:r>
          </a:p>
          <a:p>
            <a:r>
              <a:rPr lang="en-US" altLang="zh-TW" dirty="0" smtClean="0"/>
              <a:t>Performance evaluation</a:t>
            </a:r>
          </a:p>
          <a:p>
            <a:r>
              <a:rPr lang="en-US" altLang="zh-TW" dirty="0" smtClean="0"/>
              <a:t>Conclusion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8131-8F55-410C-987F-0E62A98C6C40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Abstract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802.11 based wireless mesh networks suffer from unfairness</a:t>
            </a:r>
          </a:p>
          <a:p>
            <a:r>
              <a:rPr lang="en-US" altLang="zh-TW" dirty="0" smtClean="0"/>
              <a:t>Existing solutions focus on hard fairness</a:t>
            </a:r>
          </a:p>
          <a:p>
            <a:r>
              <a:rPr lang="en-US" altLang="zh-TW" dirty="0" smtClean="0"/>
              <a:t>we propose a multi-objective optimization technique to achieve </a:t>
            </a:r>
            <a:r>
              <a:rPr lang="en-US" altLang="zh-TW" b="1" dirty="0" smtClean="0"/>
              <a:t>fairness</a:t>
            </a:r>
            <a:r>
              <a:rPr lang="en-US" altLang="zh-TW" dirty="0" smtClean="0"/>
              <a:t> and </a:t>
            </a:r>
            <a:r>
              <a:rPr lang="en-US" altLang="zh-TW" b="1" dirty="0" smtClean="0"/>
              <a:t>maximize network throughput </a:t>
            </a:r>
            <a:r>
              <a:rPr lang="en-US" altLang="zh-TW" dirty="0" smtClean="0"/>
              <a:t>through unused bandwidth reallocation.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CBAC4-5718-4CBC-B1C6-059ED0ACAA8F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Abstract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Introduction</a:t>
            </a:r>
          </a:p>
          <a:p>
            <a:r>
              <a:rPr lang="en-US" altLang="zh-TW" dirty="0" smtClean="0"/>
              <a:t>Proposed fair scheduling</a:t>
            </a:r>
          </a:p>
          <a:p>
            <a:r>
              <a:rPr lang="en-US" altLang="zh-TW" dirty="0" smtClean="0"/>
              <a:t>Performance evaluation</a:t>
            </a:r>
          </a:p>
          <a:p>
            <a:r>
              <a:rPr lang="en-US" altLang="zh-TW" dirty="0" smtClean="0"/>
              <a:t>Conclusion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CD3F-E496-4380-A8F4-24A9270A83C5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zh-TW" dirty="0" smtClean="0">
                <a:solidFill>
                  <a:srgbClr val="FFC800"/>
                </a:solidFill>
              </a:rPr>
              <a:t>Introduction</a:t>
            </a:r>
            <a:endParaRPr lang="zh-TW" altLang="en-US" dirty="0">
              <a:solidFill>
                <a:srgbClr val="FFC8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Wireless mesh networks (WMNs) often consist of </a:t>
            </a:r>
          </a:p>
          <a:p>
            <a:pPr lvl="1"/>
            <a:r>
              <a:rPr lang="en-US" altLang="zh-TW" dirty="0" smtClean="0"/>
              <a:t>mesh routers</a:t>
            </a:r>
          </a:p>
          <a:p>
            <a:pPr lvl="1"/>
            <a:r>
              <a:rPr lang="en-US" altLang="zh-TW" dirty="0" smtClean="0"/>
              <a:t>mesh clients</a:t>
            </a:r>
          </a:p>
          <a:p>
            <a:pPr lvl="1"/>
            <a:r>
              <a:rPr lang="en-US" altLang="zh-TW" dirty="0" smtClean="0"/>
              <a:t>gateways</a:t>
            </a:r>
          </a:p>
          <a:p>
            <a:r>
              <a:rPr lang="en-US" altLang="zh-TW" dirty="0" smtClean="0"/>
              <a:t>The throughput of each mesh router may differ significantly due to the geographical distribution of nodes in the network.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5A6E7-CA7C-4C90-939D-052F87648230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C800"/>
                </a:solidFill>
              </a:rPr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Users in WMN typically pay the same flat rate to their Internet service provider, they expect to receive the same quality of service from the network.</a:t>
            </a:r>
          </a:p>
          <a:p>
            <a:r>
              <a:rPr lang="en-US" altLang="zh-TW" dirty="0" smtClean="0"/>
              <a:t>Two important parameters in resource allocation in WMNs are :</a:t>
            </a:r>
          </a:p>
          <a:p>
            <a:pPr lvl="1"/>
            <a:r>
              <a:rPr lang="en-US" altLang="zh-TW" dirty="0" smtClean="0"/>
              <a:t>Fairness</a:t>
            </a:r>
          </a:p>
          <a:p>
            <a:pPr lvl="1"/>
            <a:r>
              <a:rPr lang="en-US" altLang="zh-TW" dirty="0" smtClean="0"/>
              <a:t>Throughput maximization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2ECE-A732-4AFD-81AF-2A01127B69F2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C800"/>
                </a:solidFill>
              </a:rPr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Centralized scheme</a:t>
            </a:r>
          </a:p>
          <a:p>
            <a:pPr lvl="1"/>
            <a:r>
              <a:rPr lang="en-US" altLang="zh-TW" dirty="0" smtClean="0"/>
              <a:t>Each mesh router collects information on the global topology including link capacities and offered traffic</a:t>
            </a:r>
            <a:endParaRPr lang="en-US" altLang="zh-TW" dirty="0"/>
          </a:p>
          <a:p>
            <a:r>
              <a:rPr lang="en-US" altLang="zh-TW" dirty="0" smtClean="0"/>
              <a:t>Queue management scheme</a:t>
            </a:r>
          </a:p>
          <a:p>
            <a:pPr lvl="1"/>
            <a:r>
              <a:rPr lang="en-US" altLang="zh-TW" dirty="0" smtClean="0"/>
              <a:t>Weighted per-flow queue management</a:t>
            </a:r>
          </a:p>
          <a:p>
            <a:pPr lvl="1"/>
            <a:r>
              <a:rPr lang="en-US" altLang="zh-TW" dirty="0" smtClean="0"/>
              <a:t>High implementation cost</a:t>
            </a:r>
          </a:p>
          <a:p>
            <a:pPr lvl="1"/>
            <a:r>
              <a:rPr lang="en-US" altLang="zh-TW" dirty="0" smtClean="0"/>
              <a:t>Without a MAC layer support may waste a significant amount of bandwidth when there are over-injected packets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10FC-49D4-47C4-BA2B-94F78507E82D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C800"/>
                </a:solidFill>
              </a:rPr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The main contributions of this paper are as follows: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sz="2600" dirty="0" smtClean="0"/>
              <a:t>we propose a fair scheduling method that applies the concept of multi-objective optimization to maximize network throughput while also achieve fairness.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sz="2600" dirty="0" smtClean="0"/>
              <a:t>we formulate a linear programming problem and solve the maximum bandwidth rate allocation problem to allocate bandwidth rate to each mesh router and satisfy user demand.</a:t>
            </a: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7C11-DAD5-4E5B-8900-E9D6CEAB9A63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Abstract</a:t>
            </a:r>
          </a:p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Proposed fair scheduling</a:t>
            </a:r>
          </a:p>
          <a:p>
            <a:r>
              <a:rPr lang="en-US" altLang="zh-TW" dirty="0" smtClean="0"/>
              <a:t>Performance evaluation</a:t>
            </a:r>
          </a:p>
          <a:p>
            <a:r>
              <a:rPr lang="en-US" altLang="zh-TW" dirty="0" smtClean="0"/>
              <a:t>Conclusion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8A432-EF3B-4A42-8377-3E27BC9F77DD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C800"/>
                </a:solidFill>
              </a:rPr>
              <a:t>Proposed fair scheduling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In WMNs, unfair bandwidth sharing may arise since the CSMA/CA protocol is designed to provide per station fairness only in one hop.</a:t>
            </a:r>
          </a:p>
          <a:p>
            <a:r>
              <a:rPr lang="en-US" altLang="zh-TW" dirty="0" smtClean="0"/>
              <a:t>We design and implement a fair scheduling algorithm and formulate a linear programming model to solve the fairness and throughput problem.</a:t>
            </a:r>
          </a:p>
          <a:p>
            <a:r>
              <a:rPr lang="en-US" altLang="zh-TW" dirty="0" smtClean="0"/>
              <a:t>The proposed fair scheduling method is a hybrid of hard fairness and progressive filling in max-min fairness.</a:t>
            </a:r>
            <a:endParaRPr lang="zh-TW" altLang="en-US" dirty="0" smtClean="0"/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2EC4-7BC9-451B-A57F-F0EB7B525155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C800"/>
                </a:solidFill>
              </a:rPr>
              <a:t>Proposed fair scheduling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If the offered load is enough to saturate the wireless channel…</a:t>
            </a:r>
            <a:endParaRPr lang="zh-TW" altLang="en-U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928934"/>
            <a:ext cx="5357850" cy="360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01F6-006B-4ED9-8176-3F69035AC21B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A . The network model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 smtClean="0"/>
              <a:t>We consider a wireless mesh network that is composed of</a:t>
            </a:r>
            <a:r>
              <a:rPr lang="en-US" altLang="zh-TW" dirty="0" smtClean="0">
                <a:solidFill>
                  <a:srgbClr val="FF0000"/>
                </a:solidFill>
              </a:rPr>
              <a:t> internet gateway </a:t>
            </a:r>
            <a:r>
              <a:rPr lang="en-US" altLang="zh-TW" dirty="0" smtClean="0"/>
              <a:t>(IGW) and multiple </a:t>
            </a:r>
            <a:r>
              <a:rPr lang="en-US" altLang="zh-TW" dirty="0" smtClean="0">
                <a:solidFill>
                  <a:srgbClr val="FF0000"/>
                </a:solidFill>
              </a:rPr>
              <a:t>mesh routers </a:t>
            </a:r>
            <a:r>
              <a:rPr lang="en-US" altLang="zh-TW" dirty="0" smtClean="0"/>
              <a:t>(MR).</a:t>
            </a:r>
          </a:p>
          <a:p>
            <a:r>
              <a:rPr lang="en-US" altLang="zh-TW" dirty="0" smtClean="0"/>
              <a:t>We represent the mesh network as a directed graph G={N,L}</a:t>
            </a:r>
          </a:p>
          <a:p>
            <a:pPr lvl="1"/>
            <a:r>
              <a:rPr lang="en-US" altLang="zh-TW" dirty="0" smtClean="0"/>
              <a:t>N : vertices</a:t>
            </a:r>
          </a:p>
          <a:p>
            <a:pPr lvl="1"/>
            <a:r>
              <a:rPr lang="en-US" altLang="zh-TW" dirty="0" smtClean="0"/>
              <a:t>L : directed links</a:t>
            </a:r>
          </a:p>
          <a:p>
            <a:r>
              <a:rPr lang="en-US" altLang="zh-TW" dirty="0" smtClean="0"/>
              <a:t>A link (</a:t>
            </a:r>
            <a:r>
              <a:rPr lang="en-US" altLang="zh-TW" dirty="0" err="1" smtClean="0"/>
              <a:t>i.j</a:t>
            </a:r>
            <a:r>
              <a:rPr lang="en-US" altLang="zh-TW" dirty="0" smtClean="0"/>
              <a:t>) between            and           means that these two MRs are within transmission range of each other and can communicate.</a:t>
            </a:r>
          </a:p>
          <a:p>
            <a:r>
              <a:rPr lang="en-US" altLang="zh-TW" dirty="0" smtClean="0"/>
              <a:t> The mesh routers are capable of forwarding packets to the IGWs directly or via other mesh routers.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5214942" y="4143376"/>
          <a:ext cx="785818" cy="574679"/>
        </p:xfrm>
        <a:graphic>
          <a:graphicData uri="http://schemas.openxmlformats.org/presentationml/2006/ole">
            <p:oleObj spid="_x0000_s2050" name="Equation" r:id="rId3" imgW="330120" imgH="241200" progId="Equation.3">
              <p:embed/>
            </p:oleObj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3786182" y="4143380"/>
          <a:ext cx="785818" cy="513968"/>
        </p:xfrm>
        <a:graphic>
          <a:graphicData uri="http://schemas.openxmlformats.org/presentationml/2006/ole">
            <p:oleObj spid="_x0000_s2051" name="Equation" r:id="rId4" imgW="330120" imgH="215640" progId="Equation.3">
              <p:embed/>
            </p:oleObj>
          </a:graphicData>
        </a:graphic>
      </p:graphicFrame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3746-C101-41C7-B85B-DEC7D5DF5B7B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B . Throughput and fairness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sz="2800" dirty="0" smtClean="0"/>
              <a:t>In this paper, we consider a multi-channel environment</a:t>
            </a:r>
          </a:p>
          <a:p>
            <a:r>
              <a:rPr lang="en-US" altLang="zh-TW" sz="2800" dirty="0" smtClean="0"/>
              <a:t>Each node has two network interfaces operating on orthogonal channels</a:t>
            </a:r>
          </a:p>
          <a:p>
            <a:pPr lvl="1"/>
            <a:r>
              <a:rPr lang="en-US" altLang="zh-TW" sz="2600" dirty="0" smtClean="0"/>
              <a:t>Uplink</a:t>
            </a:r>
          </a:p>
          <a:p>
            <a:pPr lvl="1"/>
            <a:r>
              <a:rPr lang="en-US" altLang="zh-TW" sz="2600" dirty="0" smtClean="0"/>
              <a:t>Downlink </a:t>
            </a:r>
          </a:p>
          <a:p>
            <a:r>
              <a:rPr lang="en-US" altLang="zh-TW" sz="2800" dirty="0" smtClean="0"/>
              <a:t>With this model , we can eliminate interference over more than two hop distance by assigning orthogonal channels</a:t>
            </a:r>
          </a:p>
          <a:p>
            <a:r>
              <a:rPr lang="en-US" altLang="zh-TW" sz="2800" dirty="0" smtClean="0"/>
              <a:t>The hidden terminal problem exists only in one hop distance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816E-67EC-4D25-B050-FD78BAD086B6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B . Throughput and fairness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600" dirty="0" smtClean="0"/>
              <a:t>With this model, we can separate each hop as an independent collision domain</a:t>
            </a:r>
          </a:p>
          <a:p>
            <a:r>
              <a:rPr lang="en-US" altLang="zh-TW" sz="2600" dirty="0" smtClean="0"/>
              <a:t>A sub tree that consists of one parent as a root node, its child nodes and the links between them</a:t>
            </a:r>
            <a:endParaRPr lang="zh-TW" altLang="en-US" sz="2600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4929190" y="2214554"/>
          <a:ext cx="2133613" cy="549567"/>
        </p:xfrm>
        <a:graphic>
          <a:graphicData uri="http://schemas.openxmlformats.org/presentationml/2006/ole">
            <p:oleObj spid="_x0000_s48130" name="Equation" r:id="rId3" imgW="838080" imgH="215640" progId="Equation.3">
              <p:embed/>
            </p:oleObj>
          </a:graphicData>
        </a:graphic>
      </p:graphicFrame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3419619"/>
            <a:ext cx="3914783" cy="3438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2ECB-C301-42FB-8A2A-CA6A7C09E9FE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B . Throughput and fairness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capacity of parent node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 be       </a:t>
            </a:r>
          </a:p>
          <a:p>
            <a:r>
              <a:rPr lang="en-US" altLang="zh-TW" dirty="0" smtClean="0"/>
              <a:t>Child node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shares       by its weight</a:t>
            </a:r>
          </a:p>
          <a:p>
            <a:r>
              <a:rPr lang="en-US" altLang="zh-TW" dirty="0" smtClean="0"/>
              <a:t>Each child enjoy the capacity</a:t>
            </a:r>
          </a:p>
          <a:p>
            <a:pPr>
              <a:buNone/>
            </a:pPr>
            <a:r>
              <a:rPr lang="en-US" altLang="zh-TW" dirty="0" smtClean="0"/>
              <a:t>	with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the bandwidth of leaf node l becomes 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6429388" y="1857364"/>
          <a:ext cx="530225" cy="593725"/>
        </p:xfrm>
        <a:graphic>
          <a:graphicData uri="http://schemas.openxmlformats.org/presentationml/2006/ole">
            <p:oleObj spid="_x0000_s49154" name="Equation" r:id="rId3" imgW="215640" imgH="241200" progId="Equation.3">
              <p:embed/>
            </p:oleObj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4143372" y="2357430"/>
          <a:ext cx="511346" cy="571504"/>
        </p:xfrm>
        <a:graphic>
          <a:graphicData uri="http://schemas.openxmlformats.org/presentationml/2006/ole">
            <p:oleObj spid="_x0000_s49155" name="Equation" r:id="rId4" imgW="215640" imgH="241200" progId="Equation.3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/>
        </p:nvGraphicFramePr>
        <p:xfrm>
          <a:off x="6929454" y="2357430"/>
          <a:ext cx="1184275" cy="557212"/>
        </p:xfrm>
        <a:graphic>
          <a:graphicData uri="http://schemas.openxmlformats.org/presentationml/2006/ole">
            <p:oleObj spid="_x0000_s49156" name="Equation" r:id="rId5" imgW="431640" imgH="203040" progId="Equation.3">
              <p:embed/>
            </p:oleObj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5929322" y="2857496"/>
          <a:ext cx="511175" cy="571500"/>
        </p:xfrm>
        <a:graphic>
          <a:graphicData uri="http://schemas.openxmlformats.org/presentationml/2006/ole">
            <p:oleObj spid="_x0000_s49157" name="Equation" r:id="rId6" imgW="215640" imgH="241200" progId="Equation.3">
              <p:embed/>
            </p:oleObj>
          </a:graphicData>
        </a:graphic>
      </p:graphicFrame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6357950" y="2857496"/>
          <a:ext cx="1184275" cy="557212"/>
        </p:xfrm>
        <a:graphic>
          <a:graphicData uri="http://schemas.openxmlformats.org/presentationml/2006/ole">
            <p:oleObj spid="_x0000_s49158" name="Equation" r:id="rId7" imgW="431640" imgH="203040" progId="Equation.3">
              <p:embed/>
            </p:oleObj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/>
        </p:nvGraphicFramePr>
        <p:xfrm>
          <a:off x="1857356" y="3357562"/>
          <a:ext cx="1841151" cy="642942"/>
        </p:xfrm>
        <a:graphic>
          <a:graphicData uri="http://schemas.openxmlformats.org/presentationml/2006/ole">
            <p:oleObj spid="_x0000_s49159" name="Equation" r:id="rId8" imgW="799920" imgH="279360" progId="Equation.3">
              <p:embed/>
            </p:oleObj>
          </a:graphicData>
        </a:graphic>
      </p:graphicFrame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3108" y="4929198"/>
            <a:ext cx="30956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EA03-C925-4137-808D-AC2C661A54BA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B . Throughput and fairness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On the current IEEE 802.11 MAC, all the child nodes in </a:t>
            </a:r>
            <a:r>
              <a:rPr lang="en-US" altLang="zh-TW" i="1" dirty="0" smtClean="0"/>
              <a:t>D</a:t>
            </a:r>
            <a:r>
              <a:rPr lang="en-US" altLang="zh-TW" dirty="0" smtClean="0"/>
              <a:t> share the equal bandwidth. Then,      is calculated by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1928794" y="2714620"/>
          <a:ext cx="504828" cy="715173"/>
        </p:xfrm>
        <a:graphic>
          <a:graphicData uri="http://schemas.openxmlformats.org/presentationml/2006/ole">
            <p:oleObj spid="_x0000_s50178" name="Equation" r:id="rId3" imgW="152280" imgH="215640" progId="Equation.3">
              <p:embed/>
            </p:oleObj>
          </a:graphicData>
        </a:graphic>
      </p:graphicFrame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643314"/>
            <a:ext cx="409575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DD7B6-AAA3-459A-BC30-FD3A462638CD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B . Throughput and fairness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lnSpcReduction="10000"/>
          </a:bodyPr>
          <a:lstStyle/>
          <a:p>
            <a:r>
              <a:rPr lang="en-US" altLang="zh-TW" dirty="0" smtClean="0"/>
              <a:t>Xi , for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 1, 2,...n, denotes the bandwidth allocation vector.</a:t>
            </a:r>
          </a:p>
          <a:p>
            <a:r>
              <a:rPr lang="en-US" altLang="zh-TW" dirty="0" smtClean="0"/>
              <a:t>Without fair scheduling , the bandwidth of each mesh router can be modeled as :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For any router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in a path      </a:t>
            </a:r>
          </a:p>
          <a:p>
            <a:pPr lvl="1"/>
            <a:r>
              <a:rPr lang="en-US" altLang="zh-TW" dirty="0" smtClean="0"/>
              <a:t>c   : capacity of internet gateway.</a:t>
            </a:r>
          </a:p>
          <a:p>
            <a:pPr lvl="1"/>
            <a:r>
              <a:rPr lang="en-US" altLang="zh-TW" dirty="0" smtClean="0"/>
              <a:t>     : collision domain that contains node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as the parent node and                is the number of child node in       .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429000"/>
            <a:ext cx="3643338" cy="879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5072066" y="4214818"/>
          <a:ext cx="403416" cy="571505"/>
        </p:xfrm>
        <a:graphic>
          <a:graphicData uri="http://schemas.openxmlformats.org/presentationml/2006/ole">
            <p:oleObj spid="_x0000_s3076" name="Equation" r:id="rId4" imgW="152280" imgH="215640" progId="Equation.3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/>
        </p:nvGraphicFramePr>
        <p:xfrm>
          <a:off x="1214414" y="5357826"/>
          <a:ext cx="315168" cy="357190"/>
        </p:xfrm>
        <a:graphic>
          <a:graphicData uri="http://schemas.openxmlformats.org/presentationml/2006/ole">
            <p:oleObj spid="_x0000_s3077" name="Equation" r:id="rId5" imgW="190440" imgH="215640" progId="Equation.3">
              <p:embed/>
            </p:oleObj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/>
        </p:nvGraphicFramePr>
        <p:xfrm>
          <a:off x="3629025" y="5614988"/>
          <a:ext cx="1098550" cy="635000"/>
        </p:xfrm>
        <a:graphic>
          <a:graphicData uri="http://schemas.openxmlformats.org/presentationml/2006/ole">
            <p:oleObj spid="_x0000_s3078" name="Equation" r:id="rId6" imgW="482400" imgH="279360" progId="Equation.3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/>
        </p:nvGraphicFramePr>
        <p:xfrm>
          <a:off x="2428860" y="6072206"/>
          <a:ext cx="378202" cy="428628"/>
        </p:xfrm>
        <a:graphic>
          <a:graphicData uri="http://schemas.openxmlformats.org/presentationml/2006/ole">
            <p:oleObj spid="_x0000_s3079" name="Equation" r:id="rId7" imgW="190440" imgH="215640" progId="Equation.3">
              <p:embed/>
            </p:oleObj>
          </a:graphicData>
        </a:graphic>
      </p:graphicFrame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E2-9905-4486-942C-0E5CD4E35E8D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C . Throughput and inverse fairness index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zh-TW" dirty="0" smtClean="0"/>
              <a:t>     , i = 1,2,</a:t>
            </a:r>
            <a:r>
              <a:rPr lang="en-US" altLang="zh-TW" dirty="0" smtClean="0"/>
              <a:t>… n. as the demand vector of mesh routers</a:t>
            </a:r>
          </a:p>
          <a:p>
            <a:r>
              <a:rPr lang="en-US" altLang="zh-TW" dirty="0" smtClean="0"/>
              <a:t>      ,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= 1,2, …n. as the weight profile vector of each mesh router.</a:t>
            </a:r>
          </a:p>
          <a:p>
            <a:r>
              <a:rPr lang="en-US" altLang="zh-TW" dirty="0" smtClean="0"/>
              <a:t>Each mesh router will enjoy a different quality of service (</a:t>
            </a:r>
            <a:r>
              <a:rPr lang="en-US" altLang="zh-TW" dirty="0" err="1" smtClean="0"/>
              <a:t>QoS</a:t>
            </a:r>
            <a:r>
              <a:rPr lang="en-US" altLang="zh-TW" dirty="0" smtClean="0"/>
              <a:t>) based on its weight profile.</a:t>
            </a:r>
          </a:p>
          <a:p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857224" y="1857364"/>
          <a:ext cx="428628" cy="607223"/>
        </p:xfrm>
        <a:graphic>
          <a:graphicData uri="http://schemas.openxmlformats.org/presentationml/2006/ole">
            <p:oleObj spid="_x0000_s26625" name="Equation" r:id="rId3" imgW="152280" imgH="215640" progId="Equation.3">
              <p:embed/>
            </p:oleObj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857224" y="2781593"/>
          <a:ext cx="542088" cy="575969"/>
        </p:xfrm>
        <a:graphic>
          <a:graphicData uri="http://schemas.openxmlformats.org/presentationml/2006/ole">
            <p:oleObj spid="_x0000_s26626" name="Equation" r:id="rId4" imgW="203040" imgH="215640" progId="Equation.3">
              <p:embed/>
            </p:oleObj>
          </a:graphicData>
        </a:graphic>
      </p:graphicFrame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B031-879D-4CA9-87D9-88EE70A93985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C . Throughput and inverse fairness index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define our inverse fairness index as follows : 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      is an unsatisfied bandwidth relative to  mesh router </a:t>
            </a:r>
            <a:r>
              <a:rPr lang="en-US" altLang="zh-TW" dirty="0" err="1" smtClean="0"/>
              <a:t>i’s</a:t>
            </a:r>
            <a:r>
              <a:rPr lang="en-US" altLang="zh-TW" dirty="0" smtClean="0"/>
              <a:t>  demand and weight.</a:t>
            </a:r>
          </a:p>
          <a:p>
            <a:r>
              <a:rPr lang="en-US" altLang="zh-TW" dirty="0" smtClean="0"/>
              <a:t>If       is too large , we need to apply our algorithm to reduce       .</a:t>
            </a:r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414640"/>
            <a:ext cx="2928958" cy="122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物件 5"/>
          <p:cNvGraphicFramePr>
            <a:graphicFrameLocks noChangeAspect="1"/>
          </p:cNvGraphicFramePr>
          <p:nvPr/>
        </p:nvGraphicFramePr>
        <p:xfrm>
          <a:off x="928662" y="3786190"/>
          <a:ext cx="500066" cy="566742"/>
        </p:xfrm>
        <a:graphic>
          <a:graphicData uri="http://schemas.openxmlformats.org/presentationml/2006/ole">
            <p:oleObj spid="_x0000_s4100" name="Equation" r:id="rId4" imgW="190440" imgH="21564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1357290" y="4786322"/>
          <a:ext cx="500062" cy="566738"/>
        </p:xfrm>
        <a:graphic>
          <a:graphicData uri="http://schemas.openxmlformats.org/presentationml/2006/ole">
            <p:oleObj spid="_x0000_s4101" name="Equation" r:id="rId5" imgW="190440" imgH="21564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4214810" y="5286388"/>
          <a:ext cx="500062" cy="566737"/>
        </p:xfrm>
        <a:graphic>
          <a:graphicData uri="http://schemas.openxmlformats.org/presentationml/2006/ole">
            <p:oleObj spid="_x0000_s4102" name="Equation" r:id="rId6" imgW="190440" imgH="215640" progId="Equation.3">
              <p:embed/>
            </p:oleObj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3FFD-5EDB-4D47-BA94-DF8D7F7F6674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C . Throughput and inverse fairness index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In formula (3) , we also define R as average inverse fairness index of the entire wireless mesh network.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Our goal is to have an algorithm that balances fairness and network throughput.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286124"/>
            <a:ext cx="2857520" cy="127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75E5-CF00-4263-8C30-777B07E0F190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C . Throughput and inverse fairness index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algorithm try to obtain a Pareto optimal solution on the Pareto surface that relatively maximizes throughput and provides fairness among routers based on their demands and weights.</a:t>
            </a:r>
          </a:p>
          <a:p>
            <a:r>
              <a:rPr lang="en-US" altLang="zh-TW" dirty="0" smtClean="0"/>
              <a:t>Design a trade-off between two conflicting objectives : fairness and throughput 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90AD-50E6-4620-B655-28AF9EBA757E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C . Throughput and inverse fairness index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Previous hard fairness solutions  (                : </a:t>
            </a:r>
            <a:r>
              <a:rPr lang="en-US" altLang="zh-TW" sz="2800" dirty="0" err="1" smtClean="0"/>
              <a:t>i</a:t>
            </a:r>
            <a:r>
              <a:rPr lang="en-US" altLang="zh-TW" sz="2800" dirty="0" smtClean="0"/>
              <a:t> , j for all active node ) , assign much less bandwidth rate to each mesh router in order to achieve absolute fairness.</a:t>
            </a:r>
          </a:p>
          <a:p>
            <a:r>
              <a:rPr lang="en-US" altLang="zh-TW" sz="2800" dirty="0" smtClean="0"/>
              <a:t>By doing so, the total utilized bandwidth in the network decreases. Furthermore, each mesh router transmits traffic at a low transmission rate and link capacity is wasted.</a:t>
            </a:r>
          </a:p>
          <a:p>
            <a:r>
              <a:rPr lang="en-US" altLang="zh-TW" sz="2800" dirty="0" smtClean="0"/>
              <a:t>Throughput of the entire network is reduced.</a:t>
            </a:r>
            <a:endParaRPr lang="zh-TW" altLang="en-US" sz="2800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5786446" y="1857364"/>
          <a:ext cx="1357322" cy="537273"/>
        </p:xfrm>
        <a:graphic>
          <a:graphicData uri="http://schemas.openxmlformats.org/presentationml/2006/ole">
            <p:oleObj spid="_x0000_s55297" name="Equation" r:id="rId3" imgW="609480" imgH="241200" progId="Equation.3">
              <p:embed/>
            </p:oleObj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34633-6173-4FE8-B537-2829F6556BE4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C . Throughput and inverse fairness index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We want to assign allocated bandwidth rates to the maximum to increase throughput.</a:t>
            </a:r>
          </a:p>
          <a:p>
            <a:r>
              <a:rPr lang="en-US" altLang="zh-TW" dirty="0" smtClean="0"/>
              <a:t>The total allocated bandwidth rates to mesh routers should be equal to the bandwidth capacity at internet gateway.</a:t>
            </a:r>
          </a:p>
          <a:p>
            <a:r>
              <a:rPr lang="en-US" altLang="zh-TW" dirty="0" smtClean="0"/>
              <a:t>As a multi-objective optimization problem, we want to find a solution in terms of a bandwidth allocation vector       </a:t>
            </a:r>
            <a:r>
              <a:rPr lang="zh-TW" altLang="en-US" dirty="0" smtClean="0"/>
              <a:t>  </a:t>
            </a:r>
            <a:r>
              <a:rPr lang="en-US" altLang="zh-TW" dirty="0" smtClean="0"/>
              <a:t>which   </a:t>
            </a:r>
            <a:r>
              <a:rPr lang="zh-TW" altLang="en-US" dirty="0" smtClean="0"/>
              <a:t>  </a:t>
            </a:r>
            <a:r>
              <a:rPr lang="en-US" altLang="zh-TW" dirty="0" smtClean="0"/>
              <a:t>                  .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5929322" y="5072074"/>
          <a:ext cx="1571636" cy="922482"/>
        </p:xfrm>
        <a:graphic>
          <a:graphicData uri="http://schemas.openxmlformats.org/presentationml/2006/ole">
            <p:oleObj spid="_x0000_s6146" name="Equation" r:id="rId3" imgW="583920" imgH="342720" progId="Equation.3">
              <p:embed/>
            </p:oleObj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3929058" y="5000636"/>
          <a:ext cx="511178" cy="668464"/>
        </p:xfrm>
        <a:graphic>
          <a:graphicData uri="http://schemas.openxmlformats.org/presentationml/2006/ole">
            <p:oleObj spid="_x0000_s6147" name="Equation" r:id="rId4" imgW="164880" imgH="215640" progId="Equation.3">
              <p:embed/>
            </p:oleObj>
          </a:graphicData>
        </a:graphic>
      </p:graphicFrame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A744-D239-4692-82AC-36E7003EB3A5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C . Throughput and inverse fairness index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1582791"/>
            <a:ext cx="7072362" cy="508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761F-2D60-4227-B1C9-CF559B73E794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D. The fair scheduling algorithm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The proposed fair scheduling method starts from the bandwidth allocation vector obtained from </a:t>
            </a:r>
            <a:r>
              <a:rPr lang="en-US" altLang="zh-TW" dirty="0" err="1" smtClean="0">
                <a:solidFill>
                  <a:srgbClr val="FF0000"/>
                </a:solidFill>
              </a:rPr>
              <a:t>unscheduling</a:t>
            </a:r>
            <a:r>
              <a:rPr lang="en-US" altLang="zh-TW" dirty="0" smtClean="0">
                <a:solidFill>
                  <a:srgbClr val="FF0000"/>
                </a:solidFill>
              </a:rPr>
              <a:t> fairness</a:t>
            </a:r>
          </a:p>
          <a:p>
            <a:r>
              <a:rPr lang="en-US" altLang="zh-TW" dirty="0" smtClean="0"/>
              <a:t>Then, it works its way to the </a:t>
            </a:r>
            <a:r>
              <a:rPr lang="en-US" altLang="zh-TW" dirty="0" smtClean="0">
                <a:solidFill>
                  <a:srgbClr val="FF0000"/>
                </a:solidFill>
              </a:rPr>
              <a:t>Pareto optimal solution  </a:t>
            </a:r>
            <a:r>
              <a:rPr lang="en-US" altLang="zh-TW" b="1" i="1" dirty="0" smtClean="0">
                <a:solidFill>
                  <a:srgbClr val="FF0000"/>
                </a:solidFill>
              </a:rPr>
              <a:t>x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by assigning unutilized bandwidth to a set of mesh routers to improve throughput</a:t>
            </a:r>
          </a:p>
          <a:p>
            <a:r>
              <a:rPr lang="en-US" altLang="zh-TW" dirty="0" smtClean="0"/>
              <a:t>Proposed fair scheduling method assigns it to the mesh router, which results in generating the </a:t>
            </a:r>
            <a:r>
              <a:rPr lang="en-US" altLang="zh-TW" dirty="0" smtClean="0">
                <a:solidFill>
                  <a:srgbClr val="FF0000"/>
                </a:solidFill>
              </a:rPr>
              <a:t>best average inverse fairness index</a:t>
            </a:r>
            <a:r>
              <a:rPr lang="en-US" altLang="zh-TW" dirty="0" smtClean="0"/>
              <a:t> value in order to provide fairness in the network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CF4E-92AF-4897-A496-BD4C5B358C8C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786058"/>
            <a:ext cx="42767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D. The fair scheduling algorithm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625609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 smtClean="0"/>
              <a:t>For proposed scheduling , we can computer (4) for each mesh router 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We apply a hard fairness technique in which the average inverse fairness indexes are all </a:t>
            </a:r>
            <a:r>
              <a:rPr lang="en-US" altLang="zh-TW" b="1" dirty="0" smtClean="0"/>
              <a:t>equal</a:t>
            </a:r>
            <a:r>
              <a:rPr lang="en-US" altLang="zh-TW" dirty="0" smtClean="0"/>
              <a:t> for all mesh routers in the network</a:t>
            </a:r>
          </a:p>
          <a:p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 </a:t>
            </a:r>
          </a:p>
          <a:p>
            <a:endParaRPr lang="en-US" altLang="zh-TW" dirty="0" smtClean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4357686" y="5429264"/>
          <a:ext cx="3214710" cy="572208"/>
        </p:xfrm>
        <a:graphic>
          <a:graphicData uri="http://schemas.openxmlformats.org/presentationml/2006/ole">
            <p:oleObj spid="_x0000_s32770" name="Equation" r:id="rId4" imgW="1282680" imgH="228600" progId="Equation.3">
              <p:embed/>
            </p:oleObj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/>
        </p:nvGraphicFramePr>
        <p:xfrm>
          <a:off x="4214810" y="2214554"/>
          <a:ext cx="428628" cy="485779"/>
        </p:xfrm>
        <a:graphic>
          <a:graphicData uri="http://schemas.openxmlformats.org/presentationml/2006/ole">
            <p:oleObj spid="_x0000_s32775" name="Equation" r:id="rId5" imgW="190440" imgH="215640" progId="Equation.3">
              <p:embed/>
            </p:oleObj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/>
        </p:nvGraphicFramePr>
        <p:xfrm>
          <a:off x="1214414" y="5357826"/>
          <a:ext cx="1754199" cy="928694"/>
        </p:xfrm>
        <a:graphic>
          <a:graphicData uri="http://schemas.openxmlformats.org/presentationml/2006/ole">
            <p:oleObj spid="_x0000_s32776" name="Equation" r:id="rId6" imgW="647640" imgH="342720" progId="Equation.3">
              <p:embed/>
            </p:oleObj>
          </a:graphicData>
        </a:graphic>
      </p:graphicFrame>
      <p:sp>
        <p:nvSpPr>
          <p:cNvPr id="11" name="向右箭號 10"/>
          <p:cNvSpPr/>
          <p:nvPr/>
        </p:nvSpPr>
        <p:spPr>
          <a:xfrm>
            <a:off x="3286116" y="5643578"/>
            <a:ext cx="71438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A33DB-95CC-4791-8636-92DA82924B77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D. The fair scheduling algorithm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can have </a:t>
            </a:r>
            <a:r>
              <a:rPr lang="en-US" altLang="zh-TW" i="1" dirty="0" smtClean="0"/>
              <a:t>n </a:t>
            </a:r>
            <a:r>
              <a:rPr lang="en-US" altLang="zh-TW" dirty="0" smtClean="0"/>
              <a:t>equations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that can be solved</a:t>
            </a:r>
          </a:p>
          <a:p>
            <a:r>
              <a:rPr lang="en-US" altLang="zh-TW" dirty="0" smtClean="0"/>
              <a:t>we obtain a new bandwidth allocation vector       . where                  and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based on existing bandwidth allocation vector </a:t>
            </a:r>
            <a:r>
              <a:rPr lang="en-US" altLang="zh-TW" i="1" dirty="0" smtClean="0"/>
              <a:t>       , </a:t>
            </a:r>
            <a:r>
              <a:rPr lang="en-US" altLang="zh-TW" dirty="0" smtClean="0"/>
              <a:t>we need to find another bandwidth allocation vector which is a Pareto optimal solution between fairness and throughput</a:t>
            </a:r>
            <a:endParaRPr lang="zh-TW" altLang="en-US" dirty="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4000483" y="2786059"/>
          <a:ext cx="1643063" cy="887412"/>
        </p:xfrm>
        <a:graphic>
          <a:graphicData uri="http://schemas.openxmlformats.org/presentationml/2006/ole">
            <p:oleObj spid="_x0000_s37890" name="Equation" r:id="rId3" imgW="634680" imgH="342720" progId="Equation.3">
              <p:embed/>
            </p:oleObj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6429358" y="2786059"/>
          <a:ext cx="1036638" cy="571500"/>
        </p:xfrm>
        <a:graphic>
          <a:graphicData uri="http://schemas.openxmlformats.org/presentationml/2006/ole">
            <p:oleObj spid="_x0000_s37891" name="Equation" r:id="rId4" imgW="368280" imgH="203040" progId="Equation.3">
              <p:embed/>
            </p:oleObj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2143108" y="2857496"/>
          <a:ext cx="473075" cy="536575"/>
        </p:xfrm>
        <a:graphic>
          <a:graphicData uri="http://schemas.openxmlformats.org/presentationml/2006/ole">
            <p:oleObj spid="_x0000_s37892" name="Equation" r:id="rId5" imgW="190440" imgH="215640" progId="Equation.3">
              <p:embed/>
            </p:oleObj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2143108" y="4286256"/>
          <a:ext cx="473075" cy="536575"/>
        </p:xfrm>
        <a:graphic>
          <a:graphicData uri="http://schemas.openxmlformats.org/presentationml/2006/ole">
            <p:oleObj spid="_x0000_s37893" name="Equation" r:id="rId6" imgW="190440" imgH="215640" progId="Equation.3">
              <p:embed/>
            </p:oleObj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EC98-2D08-4B63-A2F7-EFC852C66983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516"/>
            <a:ext cx="8001056" cy="199435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643182"/>
            <a:ext cx="6860363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0106-C7AE-4D66-B7C9-0501814C58CB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E. Maximizing the throughput rate allocation (MTRA) problem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Since we already achieved hard fairness in the network where                         , but the new total throughput     </a:t>
            </a:r>
            <a:r>
              <a:rPr lang="zh-TW" altLang="en-US" dirty="0" smtClean="0"/>
              <a:t>  </a:t>
            </a:r>
            <a:r>
              <a:rPr lang="en-US" altLang="zh-TW" dirty="0" smtClean="0"/>
              <a:t>is less than     .</a:t>
            </a:r>
          </a:p>
          <a:p>
            <a:r>
              <a:rPr lang="en-US" altLang="zh-TW" dirty="0" smtClean="0"/>
              <a:t>By lemma 1, the optimal solution of minimizing  </a:t>
            </a:r>
            <a:r>
              <a:rPr lang="en-US" altLang="zh-TW" b="1" dirty="0" smtClean="0"/>
              <a:t>R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can be found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by linearly iterating and solving the maximum throughput rate allocation (MTRA) problem for the sorted set {      }</a:t>
            </a:r>
            <a:r>
              <a:rPr lang="en-US" altLang="zh-TW" i="1" dirty="0" smtClean="0"/>
              <a:t>,</a:t>
            </a:r>
            <a:r>
              <a:rPr lang="en-US" altLang="zh-TW" dirty="0" smtClean="0"/>
              <a:t>{ </a:t>
            </a:r>
            <a:r>
              <a:rPr lang="en-US" altLang="zh-TW" i="1" dirty="0" smtClean="0"/>
              <a:t>        ,      </a:t>
            </a:r>
            <a:r>
              <a:rPr lang="en-US" altLang="zh-TW" dirty="0" smtClean="0"/>
              <a:t>}</a:t>
            </a:r>
            <a:r>
              <a:rPr lang="en-US" altLang="zh-TW" i="1" dirty="0" smtClean="0"/>
              <a:t>,…., </a:t>
            </a:r>
            <a:r>
              <a:rPr lang="en-US" altLang="zh-TW" dirty="0" smtClean="0"/>
              <a:t>{</a:t>
            </a:r>
            <a:r>
              <a:rPr lang="en-US" altLang="zh-TW" i="1" dirty="0" smtClean="0"/>
              <a:t>       ,      ,...      </a:t>
            </a:r>
            <a:r>
              <a:rPr lang="en-US" altLang="zh-TW" dirty="0" smtClean="0"/>
              <a:t>}</a:t>
            </a:r>
            <a:r>
              <a:rPr lang="en-US" altLang="zh-TW" i="1" dirty="0" smtClean="0"/>
              <a:t>.</a:t>
            </a:r>
            <a:r>
              <a:rPr lang="en-US" altLang="zh-TW" dirty="0" smtClean="0"/>
              <a:t>     </a:t>
            </a:r>
            <a:endParaRPr lang="zh-TW" altLang="en-US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3428992" y="2357430"/>
          <a:ext cx="2357454" cy="565212"/>
        </p:xfrm>
        <a:graphic>
          <a:graphicData uri="http://schemas.openxmlformats.org/presentationml/2006/ole">
            <p:oleObj spid="_x0000_s35842" name="Equation" r:id="rId3" imgW="952200" imgH="228600" progId="Equation.3">
              <p:embed/>
            </p:oleObj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3675063" y="2851105"/>
          <a:ext cx="396871" cy="487407"/>
        </p:xfrm>
        <a:graphic>
          <a:graphicData uri="http://schemas.openxmlformats.org/presentationml/2006/ole">
            <p:oleObj spid="_x0000_s35843" name="Equation" r:id="rId4" imgW="164880" imgH="203040" progId="Equation.3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/>
        </p:nvGraphicFramePr>
        <p:xfrm>
          <a:off x="6072199" y="2924966"/>
          <a:ext cx="500066" cy="379476"/>
        </p:xfrm>
        <a:graphic>
          <a:graphicData uri="http://schemas.openxmlformats.org/presentationml/2006/ole">
            <p:oleObj spid="_x0000_s35844" name="Equation" r:id="rId5" imgW="152280" imgH="177480" progId="Equation.3">
              <p:embed/>
            </p:oleObj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/>
        </p:nvGraphicFramePr>
        <p:xfrm>
          <a:off x="1714480" y="5286388"/>
          <a:ext cx="549278" cy="491459"/>
        </p:xfrm>
        <a:graphic>
          <a:graphicData uri="http://schemas.openxmlformats.org/presentationml/2006/ole">
            <p:oleObj spid="_x0000_s35845" name="Equation" r:id="rId6" imgW="241200" imgH="215640" progId="Equation.3">
              <p:embed/>
            </p:oleObj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3857620" y="5286388"/>
          <a:ext cx="549275" cy="492125"/>
        </p:xfrm>
        <a:graphic>
          <a:graphicData uri="http://schemas.openxmlformats.org/presentationml/2006/ole">
            <p:oleObj spid="_x0000_s35846" name="Equation" r:id="rId7" imgW="241200" imgH="215640" progId="Equation.3">
              <p:embed/>
            </p:oleObj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7500958" y="5286388"/>
          <a:ext cx="549275" cy="492125"/>
        </p:xfrm>
        <a:graphic>
          <a:graphicData uri="http://schemas.openxmlformats.org/presentationml/2006/ole">
            <p:oleObj spid="_x0000_s35847" name="Equation" r:id="rId8" imgW="241200" imgH="215640" progId="Equation.3">
              <p:embed/>
            </p:oleObj>
          </a:graphicData>
        </a:graphic>
      </p:graphicFrame>
      <p:graphicFrame>
        <p:nvGraphicFramePr>
          <p:cNvPr id="35848" name="Object 8"/>
          <p:cNvGraphicFramePr>
            <a:graphicFrameLocks noChangeAspect="1"/>
          </p:cNvGraphicFramePr>
          <p:nvPr/>
        </p:nvGraphicFramePr>
        <p:xfrm>
          <a:off x="2857488" y="5286388"/>
          <a:ext cx="750887" cy="492125"/>
        </p:xfrm>
        <a:graphic>
          <a:graphicData uri="http://schemas.openxmlformats.org/presentationml/2006/ole">
            <p:oleObj spid="_x0000_s35848" name="Equation" r:id="rId9" imgW="330120" imgH="215640" progId="Equation.3">
              <p:embed/>
            </p:oleObj>
          </a:graphicData>
        </a:graphic>
      </p:graphicFrame>
      <p:graphicFrame>
        <p:nvGraphicFramePr>
          <p:cNvPr id="35849" name="Object 9"/>
          <p:cNvGraphicFramePr>
            <a:graphicFrameLocks noChangeAspect="1"/>
          </p:cNvGraphicFramePr>
          <p:nvPr/>
        </p:nvGraphicFramePr>
        <p:xfrm>
          <a:off x="5643570" y="5286388"/>
          <a:ext cx="520700" cy="492125"/>
        </p:xfrm>
        <a:graphic>
          <a:graphicData uri="http://schemas.openxmlformats.org/presentationml/2006/ole">
            <p:oleObj spid="_x0000_s35849" name="Equation" r:id="rId10" imgW="228600" imgH="215640" progId="Equation.3">
              <p:embed/>
            </p:oleObj>
          </a:graphicData>
        </a:graphic>
      </p:graphicFrame>
      <p:graphicFrame>
        <p:nvGraphicFramePr>
          <p:cNvPr id="35850" name="Object 10"/>
          <p:cNvGraphicFramePr>
            <a:graphicFrameLocks noChangeAspect="1"/>
          </p:cNvGraphicFramePr>
          <p:nvPr/>
        </p:nvGraphicFramePr>
        <p:xfrm>
          <a:off x="6357950" y="5286388"/>
          <a:ext cx="549275" cy="492125"/>
        </p:xfrm>
        <a:graphic>
          <a:graphicData uri="http://schemas.openxmlformats.org/presentationml/2006/ole">
            <p:oleObj spid="_x0000_s35850" name="Equation" r:id="rId11" imgW="241200" imgH="215640" progId="Equation.3">
              <p:embed/>
            </p:oleObj>
          </a:graphicData>
        </a:graphic>
      </p:graphicFrame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4BC3-B3AA-433F-A1F1-8029F3D92C91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E. Maximizing the throughput rate allocation (MTRA) problem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600" dirty="0" smtClean="0"/>
              <a:t>by solving the MTRA problem, we can find the optimal solution { </a:t>
            </a:r>
            <a:r>
              <a:rPr lang="en-US" altLang="zh-TW" sz="2600" i="1" dirty="0" smtClean="0"/>
              <a:t>R* , x* </a:t>
            </a:r>
            <a:r>
              <a:rPr lang="en-US" altLang="zh-TW" sz="2600" dirty="0" smtClean="0"/>
              <a:t>}</a:t>
            </a:r>
            <a:r>
              <a:rPr lang="zh-TW" altLang="en-US" sz="2600" i="1" dirty="0" smtClean="0"/>
              <a:t> </a:t>
            </a:r>
            <a:r>
              <a:rPr lang="en-US" altLang="zh-TW" sz="2600" dirty="0" smtClean="0"/>
              <a:t>that maximizes network throughput and also achieves relative fairness.</a:t>
            </a:r>
          </a:p>
          <a:p>
            <a:r>
              <a:rPr lang="en-US" altLang="zh-TW" sz="2600" dirty="0" smtClean="0"/>
              <a:t>The MTRA Problem is formulated in</a:t>
            </a:r>
            <a:endParaRPr lang="zh-TW" altLang="en-US" sz="2600" dirty="0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714752"/>
            <a:ext cx="46672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4892D-C412-47FA-BD7D-F1B7E67B458D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E. Maximizing the throughput rate allocation (MTRA) problem</a:t>
            </a:r>
            <a:endParaRPr lang="zh-TW" alt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00174"/>
            <a:ext cx="6215106" cy="5208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5F18-24C5-419E-8A76-A3AF64BBBB18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Abstract</a:t>
            </a:r>
          </a:p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Proposed fair scheduling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Performance evaluation</a:t>
            </a:r>
          </a:p>
          <a:p>
            <a:r>
              <a:rPr lang="en-US" altLang="zh-TW" dirty="0" smtClean="0"/>
              <a:t>Conclusion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EE1E6-7AA9-4BC6-94BD-350C14DEA2EB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A. Performance metrics &amp; simulation parameters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Performance metrics</a:t>
            </a:r>
          </a:p>
          <a:p>
            <a:pPr lvl="1"/>
            <a:r>
              <a:rPr lang="en-US" altLang="zh-TW" dirty="0" smtClean="0"/>
              <a:t>Average inverse fairness index (IFI)</a:t>
            </a:r>
          </a:p>
          <a:p>
            <a:pPr lvl="1"/>
            <a:r>
              <a:rPr lang="en-US" altLang="zh-TW" dirty="0" smtClean="0"/>
              <a:t>Coefficient of Variation (C.V.)</a:t>
            </a:r>
          </a:p>
          <a:p>
            <a:pPr lvl="1"/>
            <a:r>
              <a:rPr lang="en-US" altLang="zh-TW" dirty="0" smtClean="0"/>
              <a:t>Total throughput</a:t>
            </a:r>
          </a:p>
          <a:p>
            <a:r>
              <a:rPr lang="en-US" altLang="zh-TW" dirty="0" smtClean="0"/>
              <a:t>Simulation parameters</a:t>
            </a:r>
          </a:p>
          <a:p>
            <a:pPr lvl="1"/>
            <a:r>
              <a:rPr lang="en-US" altLang="zh-TW" dirty="0" smtClean="0"/>
              <a:t>Weight profile</a:t>
            </a:r>
          </a:p>
          <a:p>
            <a:pPr lvl="1"/>
            <a:r>
              <a:rPr lang="en-US" altLang="zh-TW" dirty="0" smtClean="0"/>
              <a:t>Number of mesh router</a:t>
            </a:r>
          </a:p>
          <a:p>
            <a:pPr lvl="1"/>
            <a:r>
              <a:rPr lang="en-US" altLang="zh-TW" dirty="0" smtClean="0"/>
              <a:t>Traffic demand (Poisson)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9228-AA5B-40B1-ABE9-219A3F992D2F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B. Simulation Setup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NS2 is used to evaluate the performance of our proposed method</a:t>
            </a:r>
            <a:endParaRPr lang="zh-TW" alt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046092"/>
            <a:ext cx="6500858" cy="3553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5375-523E-4CDB-BF13-110485DAC2B5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472518" cy="125272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C. Discussion of the experimental results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performance were compared using multiple performance metrics between</a:t>
            </a:r>
          </a:p>
          <a:p>
            <a:pPr lvl="1"/>
            <a:r>
              <a:rPr lang="en-US" altLang="zh-TW" dirty="0" smtClean="0"/>
              <a:t>Unfair scheduling </a:t>
            </a:r>
          </a:p>
          <a:p>
            <a:pPr lvl="1"/>
            <a:r>
              <a:rPr lang="en-US" altLang="zh-TW" dirty="0" smtClean="0"/>
              <a:t>Hard fair scheduling methods</a:t>
            </a:r>
          </a:p>
          <a:p>
            <a:pPr lvl="1"/>
            <a:r>
              <a:rPr lang="en-US" altLang="zh-TW" dirty="0" smtClean="0"/>
              <a:t>Proposed fair scheduling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A5CFD-F7E5-402E-BBAA-CB6AC882993D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C. Discussion of the experimental results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600" dirty="0" smtClean="0"/>
              <a:t>The first set of experiments discuss about inverse fairness index</a:t>
            </a:r>
            <a:endParaRPr lang="zh-TW" altLang="en-US" sz="2600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786058"/>
            <a:ext cx="5415877" cy="381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B5E16-D57C-4C37-B4A6-9E68132A9D5F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C. Discussion of the experimental results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600" dirty="0" smtClean="0"/>
              <a:t>In the second set of experiments, the effect of the number of mesh routers was investigated using the C.V. of allocated bandwidth as the performance metric.</a:t>
            </a:r>
            <a:endParaRPr lang="zh-TW" altLang="en-US" sz="2600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071810"/>
            <a:ext cx="5143536" cy="36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11A1-B845-43C9-B769-0ED24B3F8D53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C. Discussion of the experimental results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600" dirty="0" smtClean="0"/>
              <a:t>In the third set of experiments, the performance of the proposed fair scheduling method was compared with the other two schemes </a:t>
            </a:r>
            <a:endParaRPr lang="zh-TW" altLang="en-US" sz="2600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984708"/>
            <a:ext cx="5500726" cy="387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A8116-CFA9-409C-A565-A55049D2F8BC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C. Discussion of the experimental results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600" dirty="0" smtClean="0"/>
              <a:t>In the fourth set of experiments, the total achieved network throughput at IGW were discuss as a function of traffic demand</a:t>
            </a:r>
            <a:endParaRPr lang="zh-TW" altLang="en-US" sz="2600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186932"/>
            <a:ext cx="5010159" cy="3671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34E3-B0AA-4B03-97FA-CDC742E0B0F3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C. Discussion of the experimental results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600" dirty="0" smtClean="0"/>
              <a:t>In the fifth set of experiments, the performance of the proposed fair scheduling method was evaluated with different weight profiles</a:t>
            </a:r>
            <a:endParaRPr lang="zh-TW" altLang="en-US" sz="2600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108828"/>
            <a:ext cx="6500858" cy="374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肘形接點 5"/>
          <p:cNvCxnSpPr/>
          <p:nvPr/>
        </p:nvCxnSpPr>
        <p:spPr>
          <a:xfrm rot="10800000">
            <a:off x="714348" y="5286388"/>
            <a:ext cx="207170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接點 7"/>
          <p:cNvCxnSpPr/>
          <p:nvPr/>
        </p:nvCxnSpPr>
        <p:spPr>
          <a:xfrm rot="10800000">
            <a:off x="857224" y="4500570"/>
            <a:ext cx="2286016" cy="500066"/>
          </a:xfrm>
          <a:prstGeom prst="bentConnector3">
            <a:avLst>
              <a:gd name="adj1" fmla="val 42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rot="10800000">
            <a:off x="714348" y="3500438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接點 15"/>
          <p:cNvCxnSpPr/>
          <p:nvPr/>
        </p:nvCxnSpPr>
        <p:spPr>
          <a:xfrm rot="10800000">
            <a:off x="785786" y="3857628"/>
            <a:ext cx="2928958" cy="928694"/>
          </a:xfrm>
          <a:prstGeom prst="bentConnector3">
            <a:avLst>
              <a:gd name="adj1" fmla="val 31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>
            <a:off x="4643438" y="6000768"/>
            <a:ext cx="278608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142844" y="3143248"/>
            <a:ext cx="71434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9.4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142844" y="3714752"/>
            <a:ext cx="71434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4.3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142844" y="4286256"/>
            <a:ext cx="71434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3.2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142844" y="5072074"/>
            <a:ext cx="71434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2.8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7500958" y="5786454"/>
            <a:ext cx="71434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1.873</a:t>
            </a:r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1D3F-A2CE-4107-81FC-61B82464434B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Abstract</a:t>
            </a:r>
          </a:p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Proposed fair scheduling</a:t>
            </a:r>
          </a:p>
          <a:p>
            <a:r>
              <a:rPr lang="en-US" altLang="zh-TW" dirty="0" smtClean="0"/>
              <a:t>Performance evaluation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Conclusion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058D-3D74-4ED7-9277-34493C0BA868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proposed a fair scheduling method that maximizes the throughput of the entire network and maintains relative fairness among mesh routers. </a:t>
            </a:r>
          </a:p>
          <a:p>
            <a:r>
              <a:rPr lang="en-US" altLang="zh-TW" dirty="0" smtClean="0"/>
              <a:t>The proposed fair scheduling method considers both the demand and weight of each mesh router.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67F5B-F9D7-45A1-9897-D137DFEA5F46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proposed fair scheduling method outperforms the method without fair scheduling in terms of achieving a lower inverse fairness index and low variation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Also showing better throughput performance than hard fairness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42D80-538E-48EF-A440-D9151B32B60C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Future work</a:t>
            </a:r>
          </a:p>
          <a:p>
            <a:pPr lvl="1"/>
            <a:r>
              <a:rPr lang="en-US" altLang="zh-TW" dirty="0" smtClean="0"/>
              <a:t>Further analysis and performance comparison</a:t>
            </a:r>
          </a:p>
          <a:p>
            <a:pPr lvl="1"/>
            <a:r>
              <a:rPr lang="en-US" altLang="zh-TW" dirty="0" smtClean="0"/>
              <a:t>A cross-layer based solution for uplink and downlink fair scheduling</a:t>
            </a:r>
          </a:p>
          <a:p>
            <a:pPr lvl="1"/>
            <a:r>
              <a:rPr lang="en-US" altLang="zh-TW" dirty="0" smtClean="0"/>
              <a:t>Mobile routers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1C6E2-5512-4979-8D0D-DE4BB7FF3349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r>
              <a:rPr lang="en-US" altLang="zh-TW" sz="3600" b="1" i="1" dirty="0" smtClean="0"/>
              <a:t>		Thanks for your listening !</a:t>
            </a:r>
            <a:endParaRPr lang="zh-TW" altLang="en-US" sz="3600" b="1" i="1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EC0F8-4257-4437-AC44-870A638D4B45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propose: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Hard fairness in different hops from gateway : estimating the weight of each node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Maximize throughput based on hard fairness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F4FF9-C67A-421C-8D5A-6DAEAD6F2AAE}" type="datetime1">
              <a:rPr lang="zh-TW" altLang="en-US" smtClean="0"/>
              <a:t>2009/5/25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模組">
  <a:themeElements>
    <a:clrScheme name="模組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舒服">
      <a:majorFont>
        <a:latin typeface="Arial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模組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2738</TotalTime>
  <Words>1933</Words>
  <PresentationFormat>如螢幕大小 (4:3)</PresentationFormat>
  <Paragraphs>327</Paragraphs>
  <Slides>47</Slides>
  <Notes>5</Notes>
  <HiddenSlides>1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47</vt:i4>
      </vt:variant>
    </vt:vector>
  </HeadingPairs>
  <TitlesOfParts>
    <vt:vector size="49" baseType="lpstr">
      <vt:lpstr>模組</vt:lpstr>
      <vt:lpstr>Equation</vt:lpstr>
      <vt:lpstr>Uplink Scheduling in Wireless Mesh Networks</vt:lpstr>
      <vt:lpstr>Agenda</vt:lpstr>
      <vt:lpstr>Agenda</vt:lpstr>
      <vt:lpstr>Abstract </vt:lpstr>
      <vt:lpstr>Agenda</vt:lpstr>
      <vt:lpstr>Introduction</vt:lpstr>
      <vt:lpstr>Introduction</vt:lpstr>
      <vt:lpstr>Introduction</vt:lpstr>
      <vt:lpstr>Introduction</vt:lpstr>
      <vt:lpstr>Agenda</vt:lpstr>
      <vt:lpstr>Proposed fair scheduling</vt:lpstr>
      <vt:lpstr>Proposed fair scheduling</vt:lpstr>
      <vt:lpstr>A . The network model</vt:lpstr>
      <vt:lpstr>B . Throughput and fairness</vt:lpstr>
      <vt:lpstr>B . Throughput and fairness</vt:lpstr>
      <vt:lpstr>B . Throughput and fairness</vt:lpstr>
      <vt:lpstr>B . Throughput and fairness</vt:lpstr>
      <vt:lpstr>B . Throughput and fairness</vt:lpstr>
      <vt:lpstr>C . Throughput and inverse fairness index</vt:lpstr>
      <vt:lpstr>C . Throughput and inverse fairness index</vt:lpstr>
      <vt:lpstr>C . Throughput and inverse fairness index</vt:lpstr>
      <vt:lpstr>C . Throughput and inverse fairness index</vt:lpstr>
      <vt:lpstr>C . Throughput and inverse fairness index</vt:lpstr>
      <vt:lpstr>C . Throughput and inverse fairness index</vt:lpstr>
      <vt:lpstr>C . Throughput and inverse fairness index</vt:lpstr>
      <vt:lpstr>D. The fair scheduling algorithm</vt:lpstr>
      <vt:lpstr>D. The fair scheduling algorithm</vt:lpstr>
      <vt:lpstr>D. The fair scheduling algorithm</vt:lpstr>
      <vt:lpstr>投影片 29</vt:lpstr>
      <vt:lpstr>E. Maximizing the throughput rate allocation (MTRA) problem</vt:lpstr>
      <vt:lpstr>E. Maximizing the throughput rate allocation (MTRA) problem</vt:lpstr>
      <vt:lpstr>E. Maximizing the throughput rate allocation (MTRA) problem</vt:lpstr>
      <vt:lpstr>Agenda</vt:lpstr>
      <vt:lpstr>A. Performance metrics &amp; simulation parameters</vt:lpstr>
      <vt:lpstr>B. Simulation Setup</vt:lpstr>
      <vt:lpstr>C. Discussion of the experimental results</vt:lpstr>
      <vt:lpstr>C. Discussion of the experimental results</vt:lpstr>
      <vt:lpstr>C. Discussion of the experimental results</vt:lpstr>
      <vt:lpstr>C. Discussion of the experimental results</vt:lpstr>
      <vt:lpstr>C. Discussion of the experimental results</vt:lpstr>
      <vt:lpstr>C. Discussion of the experimental results</vt:lpstr>
      <vt:lpstr>Agenda</vt:lpstr>
      <vt:lpstr>Conclusion</vt:lpstr>
      <vt:lpstr>Conclusion</vt:lpstr>
      <vt:lpstr>Conclusion</vt:lpstr>
      <vt:lpstr>投影片 46</vt:lpstr>
      <vt:lpstr>投影片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cp:lastModifiedBy>test</cp:lastModifiedBy>
  <cp:revision>199</cp:revision>
  <dcterms:modified xsi:type="dcterms:W3CDTF">2009-05-25T13:32:10Z</dcterms:modified>
</cp:coreProperties>
</file>