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38.xml" ContentType="application/vnd.openxmlformats-officedocument.presentationml.notesSlide+xml"/>
  <Override PartName="/ppt/notesSlides/notesSlide49.xml" ContentType="application/vnd.openxmlformats-officedocument.presentationml.notes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Override PartName="/ppt/notesSlides/notesSlide45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Default Extension="docx" ContentType="application/vnd.openxmlformats-officedocument.wordprocessingml.document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23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bin" ContentType="application/vnd.openxmlformats-officedocument.oleObject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8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Default Extension="emf" ContentType="image/x-emf"/>
  <Override PartName="/ppt/notesSlides/notesSlide28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46.xml" ContentType="application/vnd.openxmlformats-officedocument.presentationml.notesSl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53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51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notesSlides/notesSlide47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notesSlides/notesSlide18.xml" ContentType="application/vnd.openxmlformats-officedocument.presentationml.notesSlide+xml"/>
  <Default Extension="wmf" ContentType="image/x-wmf"/>
  <Override PartName="/ppt/notesSlides/notesSlide36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notesSlides/notesSlide25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54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56"/>
  </p:notesMasterIdLst>
  <p:handoutMasterIdLst>
    <p:handoutMasterId r:id="rId57"/>
  </p:handoutMasterIdLst>
  <p:sldIdLst>
    <p:sldId id="256" r:id="rId2"/>
    <p:sldId id="257" r:id="rId3"/>
    <p:sldId id="263" r:id="rId4"/>
    <p:sldId id="264" r:id="rId5"/>
    <p:sldId id="265" r:id="rId6"/>
    <p:sldId id="266" r:id="rId7"/>
    <p:sldId id="267" r:id="rId8"/>
    <p:sldId id="305" r:id="rId9"/>
    <p:sldId id="268" r:id="rId10"/>
    <p:sldId id="269" r:id="rId11"/>
    <p:sldId id="270" r:id="rId12"/>
    <p:sldId id="271" r:id="rId13"/>
    <p:sldId id="310" r:id="rId14"/>
    <p:sldId id="272" r:id="rId15"/>
    <p:sldId id="273" r:id="rId16"/>
    <p:sldId id="275" r:id="rId17"/>
    <p:sldId id="274" r:id="rId18"/>
    <p:sldId id="306" r:id="rId19"/>
    <p:sldId id="276" r:id="rId20"/>
    <p:sldId id="277" r:id="rId21"/>
    <p:sldId id="278" r:id="rId22"/>
    <p:sldId id="307" r:id="rId23"/>
    <p:sldId id="279" r:id="rId24"/>
    <p:sldId id="280" r:id="rId25"/>
    <p:sldId id="282" r:id="rId26"/>
    <p:sldId id="284" r:id="rId27"/>
    <p:sldId id="285" r:id="rId28"/>
    <p:sldId id="286" r:id="rId29"/>
    <p:sldId id="287" r:id="rId30"/>
    <p:sldId id="308" r:id="rId31"/>
    <p:sldId id="311" r:id="rId32"/>
    <p:sldId id="312" r:id="rId33"/>
    <p:sldId id="290" r:id="rId34"/>
    <p:sldId id="315" r:id="rId35"/>
    <p:sldId id="292" r:id="rId36"/>
    <p:sldId id="313" r:id="rId37"/>
    <p:sldId id="293" r:id="rId38"/>
    <p:sldId id="294" r:id="rId39"/>
    <p:sldId id="295" r:id="rId40"/>
    <p:sldId id="258" r:id="rId41"/>
    <p:sldId id="316" r:id="rId42"/>
    <p:sldId id="296" r:id="rId43"/>
    <p:sldId id="297" r:id="rId44"/>
    <p:sldId id="309" r:id="rId45"/>
    <p:sldId id="298" r:id="rId46"/>
    <p:sldId id="299" r:id="rId47"/>
    <p:sldId id="300" r:id="rId48"/>
    <p:sldId id="301" r:id="rId49"/>
    <p:sldId id="302" r:id="rId50"/>
    <p:sldId id="303" r:id="rId51"/>
    <p:sldId id="317" r:id="rId52"/>
    <p:sldId id="304" r:id="rId53"/>
    <p:sldId id="318" r:id="rId54"/>
    <p:sldId id="319" r:id="rId55"/>
  </p:sldIdLst>
  <p:sldSz cx="9144000" cy="6858000" type="screen4x3"/>
  <p:notesSz cx="6797675" cy="987425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60000"/>
    <a:srgbClr val="1900D6"/>
    <a:srgbClr val="00CC00"/>
    <a:srgbClr val="008000"/>
    <a:srgbClr val="2BDD01"/>
    <a:srgbClr val="276CAB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3551" autoAdjust="0"/>
  </p:normalViewPr>
  <p:slideViewPr>
    <p:cSldViewPr>
      <p:cViewPr>
        <p:scale>
          <a:sx n="75" d="100"/>
          <a:sy n="75" d="100"/>
        </p:scale>
        <p:origin x="-456" y="3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handoutMaster" Target="handoutMasters/handoutMaster1.xml"/><Relationship Id="rId61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58.emf"/><Relationship Id="rId1" Type="http://schemas.openxmlformats.org/officeDocument/2006/relationships/image" Target="../media/image57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1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74.emf"/><Relationship Id="rId2" Type="http://schemas.openxmlformats.org/officeDocument/2006/relationships/image" Target="../media/image73.emf"/><Relationship Id="rId1" Type="http://schemas.openxmlformats.org/officeDocument/2006/relationships/image" Target="../media/image72.e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76.emf"/><Relationship Id="rId1" Type="http://schemas.openxmlformats.org/officeDocument/2006/relationships/image" Target="../media/image75.e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76.emf"/><Relationship Id="rId1" Type="http://schemas.openxmlformats.org/officeDocument/2006/relationships/image" Target="../media/image75.e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76.emf"/><Relationship Id="rId1" Type="http://schemas.openxmlformats.org/officeDocument/2006/relationships/image" Target="../media/image75.e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76.emf"/><Relationship Id="rId1" Type="http://schemas.openxmlformats.org/officeDocument/2006/relationships/image" Target="../media/image75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61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2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wmf"/><Relationship Id="rId2" Type="http://schemas.openxmlformats.org/officeDocument/2006/relationships/image" Target="../media/image76.emf"/><Relationship Id="rId1" Type="http://schemas.openxmlformats.org/officeDocument/2006/relationships/image" Target="../media/image75.emf"/><Relationship Id="rId4" Type="http://schemas.openxmlformats.org/officeDocument/2006/relationships/image" Target="../media/image140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F5F97B-62A7-43DE-97C2-A97DF1226F75}" type="datetimeFigureOut">
              <a:rPr lang="zh-TW" altLang="en-US" smtClean="0"/>
              <a:pPr/>
              <a:t>2009/6/1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937895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49688" y="937895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3034F8-8862-4BCD-8447-14BD27240A21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CCB0B2-E464-4867-B90A-D5DA75E3D8B6}" type="datetimeFigureOut">
              <a:rPr lang="zh-TW" altLang="en-US" smtClean="0"/>
              <a:pPr/>
              <a:t>2009/6/1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31863" y="741363"/>
            <a:ext cx="4933950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79768" y="4690269"/>
            <a:ext cx="5438140" cy="44434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378824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50443" y="9378824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CF6DD2-AF56-4F88-A42D-95828974E64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CF6DD2-AF56-4F88-A42D-95828974E647}" type="slidenum">
              <a:rPr lang="zh-TW" altLang="en-US" smtClean="0"/>
              <a:pPr/>
              <a:t>1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/>
              <a:t>Introduction</a:t>
            </a:r>
            <a:r>
              <a:rPr lang="zh-TW" altLang="en-US" dirty="0" smtClean="0"/>
              <a:t> 簡介</a:t>
            </a:r>
            <a:r>
              <a:rPr lang="en-US" altLang="zh-TW" dirty="0" smtClean="0"/>
              <a:t>optimal routing</a:t>
            </a:r>
          </a:p>
          <a:p>
            <a:r>
              <a:rPr lang="en-US" altLang="zh-TW" dirty="0" smtClean="0"/>
              <a:t>performance model:</a:t>
            </a:r>
            <a:r>
              <a:rPr lang="zh-TW" altLang="en-US" baseline="0" dirty="0" smtClean="0"/>
              <a:t> </a:t>
            </a:r>
            <a:r>
              <a:rPr lang="en-US" altLang="zh-TW" baseline="0" dirty="0" smtClean="0"/>
              <a:t>performance</a:t>
            </a:r>
            <a:r>
              <a:rPr lang="zh-TW" altLang="en-US" baseline="0" dirty="0" smtClean="0"/>
              <a:t>如何衡量</a:t>
            </a:r>
            <a:endParaRPr lang="en-US" altLang="zh-TW" baseline="0" dirty="0" smtClean="0"/>
          </a:p>
          <a:p>
            <a:r>
              <a:rPr lang="en-US" altLang="zh-TW" baseline="0" dirty="0" smtClean="0"/>
              <a:t>problem formulation: optimal routing problem</a:t>
            </a:r>
            <a:r>
              <a:rPr lang="zh-TW" altLang="en-US" baseline="0" dirty="0" smtClean="0"/>
              <a:t> </a:t>
            </a:r>
            <a:r>
              <a:rPr lang="en-US" altLang="zh-TW" baseline="0" dirty="0" smtClean="0"/>
              <a:t>formulation</a:t>
            </a:r>
          </a:p>
          <a:p>
            <a:r>
              <a:rPr lang="en-US" altLang="zh-TW" baseline="0" dirty="0" smtClean="0"/>
              <a:t>characterization of optimal routing:</a:t>
            </a:r>
            <a:r>
              <a:rPr lang="zh-TW" altLang="en-US" baseline="0" dirty="0" smtClean="0"/>
              <a:t> </a:t>
            </a:r>
            <a:r>
              <a:rPr lang="en-US" altLang="zh-TW" baseline="0" dirty="0" smtClean="0"/>
              <a:t>optimal routing</a:t>
            </a:r>
            <a:r>
              <a:rPr lang="zh-TW" altLang="en-US" baseline="0" dirty="0" smtClean="0"/>
              <a:t>的特性</a:t>
            </a:r>
            <a:endParaRPr lang="en-US" altLang="zh-TW" baseline="0" dirty="0" smtClean="0"/>
          </a:p>
          <a:p>
            <a:r>
              <a:rPr lang="en-US" altLang="zh-TW" baseline="0" dirty="0" smtClean="0"/>
              <a:t>feasible direction methods for optimal routing:    </a:t>
            </a:r>
            <a:r>
              <a:rPr lang="zh-TW" altLang="en-US" baseline="0" dirty="0" smtClean="0"/>
              <a:t>介紹</a:t>
            </a:r>
            <a:r>
              <a:rPr lang="en-US" altLang="zh-TW" baseline="0" dirty="0" smtClean="0"/>
              <a:t>feasible direction method</a:t>
            </a:r>
            <a:r>
              <a:rPr lang="zh-TW" altLang="en-US" baseline="0" dirty="0" smtClean="0"/>
              <a:t>，是用來做</a:t>
            </a:r>
            <a:r>
              <a:rPr lang="en-US" altLang="zh-TW" baseline="0" dirty="0" smtClean="0"/>
              <a:t>optimal routing</a:t>
            </a:r>
            <a:r>
              <a:rPr lang="zh-TW" altLang="en-US" baseline="0" dirty="0" smtClean="0"/>
              <a:t> </a:t>
            </a:r>
            <a:r>
              <a:rPr lang="en-US" altLang="zh-TW" baseline="0" dirty="0" smtClean="0"/>
              <a:t>problem</a:t>
            </a:r>
            <a:r>
              <a:rPr lang="zh-TW" altLang="en-US" baseline="0" dirty="0" smtClean="0"/>
              <a:t>的概念</a:t>
            </a:r>
            <a:endParaRPr lang="en-US" altLang="zh-TW" baseline="0" dirty="0" smtClean="0"/>
          </a:p>
          <a:p>
            <a:r>
              <a:rPr lang="en-US" altLang="zh-TW" baseline="0" dirty="0" smtClean="0"/>
              <a:t>Frank-Wolfe:</a:t>
            </a:r>
            <a:r>
              <a:rPr lang="zh-TW" altLang="en-US" baseline="0" dirty="0" smtClean="0"/>
              <a:t> 根據</a:t>
            </a:r>
            <a:r>
              <a:rPr lang="en-US" altLang="zh-TW" baseline="0" dirty="0" smtClean="0"/>
              <a:t>feasible direction method</a:t>
            </a:r>
            <a:r>
              <a:rPr lang="zh-TW" altLang="en-US" baseline="0" dirty="0" smtClean="0"/>
              <a:t>發展出許多方法，其中介紹</a:t>
            </a:r>
            <a:r>
              <a:rPr lang="en-US" altLang="zh-TW" baseline="0" dirty="0" smtClean="0"/>
              <a:t>Frank-Wolfe</a:t>
            </a:r>
            <a:r>
              <a:rPr lang="zh-TW" altLang="en-US" baseline="0" dirty="0" smtClean="0"/>
              <a:t>和</a:t>
            </a:r>
            <a:r>
              <a:rPr lang="en-US" altLang="zh-TW" baseline="0" dirty="0" smtClean="0"/>
              <a:t>Gradient Projection method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CF6DD2-AF56-4F88-A42D-95828974E647}" type="slidenum">
              <a:rPr lang="zh-TW" altLang="en-US" smtClean="0"/>
              <a:pPr/>
              <a:t>2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/>
              <a:t>routing</a:t>
            </a:r>
            <a:r>
              <a:rPr lang="zh-TW" altLang="en-US" dirty="0" smtClean="0"/>
              <a:t>的複雜度是基於以下幾種原因</a:t>
            </a:r>
            <a:endParaRPr lang="en-US" altLang="zh-TW" dirty="0" smtClean="0"/>
          </a:p>
          <a:p>
            <a:r>
              <a:rPr lang="en-US" altLang="zh-TW" dirty="0" smtClean="0"/>
              <a:t>1. routing</a:t>
            </a:r>
            <a:r>
              <a:rPr lang="zh-TW" altLang="en-US" dirty="0" smtClean="0"/>
              <a:t>不只需要</a:t>
            </a:r>
            <a:r>
              <a:rPr lang="en-US" altLang="zh-TW" dirty="0" smtClean="0"/>
              <a:t>a pair of modules</a:t>
            </a:r>
            <a:r>
              <a:rPr lang="zh-TW" altLang="en-US" dirty="0" smtClean="0"/>
              <a:t>之間協調，且需要所有網路中的節點互相協調</a:t>
            </a:r>
            <a:endParaRPr lang="en-US" altLang="zh-TW" dirty="0" smtClean="0"/>
          </a:p>
          <a:p>
            <a:r>
              <a:rPr lang="en-US" altLang="zh-TW" dirty="0" smtClean="0"/>
              <a:t>2. routing system</a:t>
            </a:r>
            <a:r>
              <a:rPr lang="zh-TW" altLang="en-US" dirty="0" smtClean="0"/>
              <a:t>必須能夠應對</a:t>
            </a:r>
            <a:r>
              <a:rPr lang="en-US" altLang="zh-TW" dirty="0" smtClean="0"/>
              <a:t>link and node failures</a:t>
            </a:r>
          </a:p>
          <a:p>
            <a:r>
              <a:rPr lang="en-US" altLang="zh-TW" dirty="0" smtClean="0"/>
              <a:t>3.</a:t>
            </a:r>
            <a:r>
              <a:rPr lang="zh-TW" altLang="en-US" dirty="0" smtClean="0"/>
              <a:t>當網路的某些區域</a:t>
            </a:r>
            <a:r>
              <a:rPr lang="en-US" altLang="zh-TW" dirty="0" smtClean="0"/>
              <a:t>congested</a:t>
            </a:r>
            <a:r>
              <a:rPr lang="zh-TW" altLang="en-US" dirty="0" smtClean="0"/>
              <a:t>時，</a:t>
            </a:r>
            <a:r>
              <a:rPr lang="en-US" altLang="zh-TW" dirty="0" smtClean="0"/>
              <a:t>routing </a:t>
            </a:r>
            <a:r>
              <a:rPr lang="zh-TW" altLang="en-US" dirty="0" smtClean="0"/>
              <a:t>演算法須要能夠</a:t>
            </a:r>
            <a:r>
              <a:rPr lang="en-US" altLang="zh-TW" dirty="0" smtClean="0"/>
              <a:t>modify its routes</a:t>
            </a:r>
          </a:p>
          <a:p>
            <a:r>
              <a:rPr lang="en-US" altLang="zh-TW" dirty="0" smtClean="0"/>
              <a:t>routing</a:t>
            </a:r>
            <a:r>
              <a:rPr lang="zh-TW" altLang="en-US" dirty="0" smtClean="0"/>
              <a:t>演算法提供的主要兩個功能</a:t>
            </a:r>
            <a:endParaRPr lang="en-US" altLang="zh-TW" dirty="0" smtClean="0"/>
          </a:p>
          <a:p>
            <a:pPr marL="228600" indent="-228600">
              <a:buAutoNum type="arabicPeriod"/>
            </a:pPr>
            <a:r>
              <a:rPr lang="zh-TW" altLang="en-US" dirty="0" smtClean="0"/>
              <a:t>為不同的</a:t>
            </a:r>
            <a:r>
              <a:rPr lang="en-US" altLang="zh-TW" dirty="0" smtClean="0"/>
              <a:t>OD pair</a:t>
            </a:r>
            <a:r>
              <a:rPr lang="zh-TW" altLang="en-US" dirty="0" smtClean="0"/>
              <a:t>選路徑並正確傳遞訊息到</a:t>
            </a:r>
            <a:r>
              <a:rPr lang="en-US" altLang="zh-TW" dirty="0" smtClean="0"/>
              <a:t>destination</a:t>
            </a:r>
          </a:p>
          <a:p>
            <a:pPr marL="228600" indent="-228600">
              <a:buAutoNum type="arabicPeriod"/>
            </a:pPr>
            <a:r>
              <a:rPr lang="zh-TW" altLang="en-US" dirty="0" smtClean="0"/>
              <a:t>藉由不同的</a:t>
            </a:r>
            <a:r>
              <a:rPr lang="en-US" altLang="zh-TW" dirty="0" smtClean="0"/>
              <a:t>protocols</a:t>
            </a:r>
            <a:r>
              <a:rPr lang="zh-TW" altLang="en-US" dirty="0" smtClean="0"/>
              <a:t>或是</a:t>
            </a:r>
            <a:r>
              <a:rPr lang="en-US" altLang="zh-TW" dirty="0" smtClean="0"/>
              <a:t>data structure  </a:t>
            </a:r>
            <a:r>
              <a:rPr lang="zh-TW" altLang="en-US" dirty="0" smtClean="0"/>
              <a:t>如</a:t>
            </a:r>
            <a:r>
              <a:rPr lang="en-US" altLang="zh-TW" dirty="0" smtClean="0"/>
              <a:t>routing tables </a:t>
            </a:r>
            <a:r>
              <a:rPr lang="zh-TW" altLang="en-US" dirty="0" smtClean="0"/>
              <a:t>來</a:t>
            </a:r>
            <a:r>
              <a:rPr lang="en-US" altLang="zh-TW" dirty="0" smtClean="0"/>
              <a:t>straightforward</a:t>
            </a:r>
            <a:r>
              <a:rPr lang="zh-TW" altLang="en-US" dirty="0" smtClean="0"/>
              <a:t>收到的</a:t>
            </a:r>
            <a:r>
              <a:rPr lang="en-US" altLang="zh-TW" dirty="0" smtClean="0"/>
              <a:t>data</a:t>
            </a:r>
          </a:p>
          <a:p>
            <a:pPr marL="228600" indent="-228600">
              <a:buNone/>
            </a:pPr>
            <a:r>
              <a:rPr lang="zh-TW" altLang="en-US" dirty="0" smtClean="0"/>
              <a:t>這邊主要探討的是第一個功能   選擇路徑並達到</a:t>
            </a:r>
            <a:r>
              <a:rPr lang="en-US" altLang="zh-TW" dirty="0" smtClean="0"/>
              <a:t>high performance</a:t>
            </a:r>
          </a:p>
          <a:p>
            <a:pPr marL="228600" indent="-228600">
              <a:buAutoNum type="arabicPeriod"/>
            </a:pP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CF6DD2-AF56-4F88-A42D-95828974E647}" type="slidenum">
              <a:rPr lang="zh-TW" altLang="en-US" smtClean="0"/>
              <a:pPr/>
              <a:t>3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兩個主要的</a:t>
            </a:r>
            <a:r>
              <a:rPr lang="en-US" altLang="zh-TW" dirty="0" smtClean="0"/>
              <a:t>performance measures</a:t>
            </a:r>
          </a:p>
          <a:p>
            <a:r>
              <a:rPr lang="zh-TW" altLang="en-US" dirty="0" smtClean="0"/>
              <a:t>經由</a:t>
            </a:r>
            <a:r>
              <a:rPr lang="en-US" altLang="zh-TW" dirty="0" smtClean="0"/>
              <a:t>routing</a:t>
            </a:r>
            <a:r>
              <a:rPr lang="zh-TW" altLang="en-US" dirty="0" smtClean="0"/>
              <a:t>與</a:t>
            </a:r>
            <a:r>
              <a:rPr lang="en-US" altLang="zh-TW" dirty="0" smtClean="0"/>
              <a:t>flow control</a:t>
            </a:r>
            <a:r>
              <a:rPr lang="zh-TW" altLang="en-US" dirty="0" smtClean="0"/>
              <a:t>互動來</a:t>
            </a:r>
            <a:r>
              <a:rPr lang="en-US" altLang="zh-TW" dirty="0" smtClean="0"/>
              <a:t>determine </a:t>
            </a:r>
            <a:r>
              <a:rPr lang="zh-TW" altLang="en-US" dirty="0" smtClean="0"/>
              <a:t>這些</a:t>
            </a:r>
            <a:r>
              <a:rPr lang="en-US" altLang="zh-TW" dirty="0" smtClean="0"/>
              <a:t>performance measures</a:t>
            </a:r>
          </a:p>
          <a:p>
            <a:r>
              <a:rPr lang="zh-TW" altLang="en-US" dirty="0" smtClean="0"/>
              <a:t>好的</a:t>
            </a:r>
            <a:r>
              <a:rPr lang="en-US" altLang="zh-TW" dirty="0" smtClean="0"/>
              <a:t>routing</a:t>
            </a:r>
            <a:r>
              <a:rPr lang="zh-TW" altLang="en-US" dirty="0" smtClean="0"/>
              <a:t>可以降低</a:t>
            </a:r>
            <a:r>
              <a:rPr lang="en-US" altLang="zh-TW" dirty="0" smtClean="0"/>
              <a:t>delay</a:t>
            </a:r>
          </a:p>
          <a:p>
            <a:r>
              <a:rPr lang="zh-TW" altLang="en-US" dirty="0" smtClean="0"/>
              <a:t>好的</a:t>
            </a:r>
            <a:r>
              <a:rPr lang="en-US" altLang="zh-TW" dirty="0" smtClean="0"/>
              <a:t>flow control</a:t>
            </a:r>
            <a:r>
              <a:rPr lang="zh-TW" altLang="en-US" dirty="0" smtClean="0"/>
              <a:t>能讓更多的</a:t>
            </a:r>
            <a:r>
              <a:rPr lang="en-US" altLang="zh-TW" dirty="0" smtClean="0"/>
              <a:t>traffic</a:t>
            </a:r>
            <a:r>
              <a:rPr lang="zh-TW" altLang="en-US" dirty="0" smtClean="0"/>
              <a:t> 進入網路</a:t>
            </a:r>
            <a:endParaRPr lang="en-US" altLang="zh-TW" dirty="0" smtClean="0"/>
          </a:p>
          <a:p>
            <a:r>
              <a:rPr lang="zh-TW" altLang="en-US" dirty="0" smtClean="0"/>
              <a:t>藉助於下面這個</a:t>
            </a:r>
            <a:r>
              <a:rPr lang="en-US" altLang="zh-TW" dirty="0" smtClean="0"/>
              <a:t>feedback</a:t>
            </a:r>
            <a:r>
              <a:rPr lang="en-US" altLang="zh-TW" baseline="0" dirty="0" smtClean="0"/>
              <a:t> mechanism</a:t>
            </a:r>
          </a:p>
          <a:p>
            <a:endParaRPr lang="en-US" altLang="zh-TW" baseline="0" dirty="0" smtClean="0"/>
          </a:p>
          <a:p>
            <a:r>
              <a:rPr lang="zh-TW" altLang="en-US" baseline="0" dirty="0" smtClean="0"/>
              <a:t>那麼當</a:t>
            </a:r>
            <a:r>
              <a:rPr lang="en-US" altLang="zh-TW" baseline="0" dirty="0" smtClean="0"/>
              <a:t>traffic load</a:t>
            </a:r>
            <a:r>
              <a:rPr lang="zh-TW" altLang="en-US" baseline="0" dirty="0" smtClean="0"/>
              <a:t>低的時候   由下面這個式子   </a:t>
            </a:r>
            <a:r>
              <a:rPr lang="en-US" altLang="zh-TW" baseline="0" dirty="0" smtClean="0"/>
              <a:t>rejected load</a:t>
            </a:r>
            <a:r>
              <a:rPr lang="zh-TW" altLang="en-US" baseline="0" dirty="0" smtClean="0"/>
              <a:t>是零   代表</a:t>
            </a:r>
            <a:r>
              <a:rPr lang="en-US" altLang="zh-TW" baseline="0" dirty="0" smtClean="0"/>
              <a:t>fully accepted into the network</a:t>
            </a:r>
          </a:p>
          <a:p>
            <a:r>
              <a:rPr lang="zh-TW" altLang="en-US" baseline="0" dirty="0" smtClean="0"/>
              <a:t>當</a:t>
            </a:r>
            <a:r>
              <a:rPr lang="en-US" altLang="zh-TW" baseline="0" dirty="0" smtClean="0"/>
              <a:t>traffic load</a:t>
            </a:r>
            <a:r>
              <a:rPr lang="zh-TW" altLang="en-US" baseline="0" dirty="0" smtClean="0"/>
              <a:t>太大量時   則一部分的</a:t>
            </a:r>
            <a:r>
              <a:rPr lang="en-US" altLang="zh-TW" baseline="0" dirty="0" smtClean="0"/>
              <a:t>load</a:t>
            </a:r>
            <a:r>
              <a:rPr lang="zh-TW" altLang="en-US" baseline="0" dirty="0" smtClean="0"/>
              <a:t>會被</a:t>
            </a:r>
            <a:r>
              <a:rPr lang="en-US" altLang="zh-TW" baseline="0" dirty="0" smtClean="0"/>
              <a:t>reject</a:t>
            </a:r>
            <a:endParaRPr lang="en-US" altLang="zh-TW" dirty="0" smtClean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CF6DD2-AF56-4F88-A42D-95828974E647}" type="slidenum">
              <a:rPr lang="zh-TW" altLang="en-US" smtClean="0"/>
              <a:pPr/>
              <a:t>4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根據上面的介紹</a:t>
            </a:r>
            <a:endParaRPr lang="en-US" altLang="zh-TW" dirty="0" smtClean="0"/>
          </a:p>
          <a:p>
            <a:r>
              <a:rPr lang="zh-TW" altLang="en-US" dirty="0" smtClean="0"/>
              <a:t>被接受的</a:t>
            </a:r>
            <a:r>
              <a:rPr lang="en-US" altLang="zh-TW" dirty="0" smtClean="0"/>
              <a:t>traffic</a:t>
            </a:r>
            <a:r>
              <a:rPr lang="zh-TW" altLang="en-US" dirty="0" smtClean="0"/>
              <a:t>進入網路時會經歷一個</a:t>
            </a:r>
            <a:r>
              <a:rPr lang="en-US" altLang="zh-TW" dirty="0" smtClean="0"/>
              <a:t>average delay per packet</a:t>
            </a:r>
            <a:r>
              <a:rPr lang="zh-TW" altLang="en-US" dirty="0" smtClean="0"/>
              <a:t> </a:t>
            </a:r>
            <a:endParaRPr lang="en-US" altLang="zh-TW" dirty="0" smtClean="0"/>
          </a:p>
          <a:p>
            <a:r>
              <a:rPr lang="zh-TW" altLang="en-US" dirty="0" smtClean="0"/>
              <a:t>這個</a:t>
            </a:r>
            <a:r>
              <a:rPr lang="en-US" altLang="zh-TW" dirty="0" smtClean="0"/>
              <a:t>average delay </a:t>
            </a:r>
            <a:r>
              <a:rPr lang="zh-TW" altLang="en-US" dirty="0" smtClean="0"/>
              <a:t>是</a:t>
            </a:r>
            <a:r>
              <a:rPr lang="en-US" altLang="zh-TW" dirty="0" smtClean="0"/>
              <a:t>depend on routing</a:t>
            </a:r>
            <a:r>
              <a:rPr lang="zh-TW" altLang="en-US" dirty="0" smtClean="0"/>
              <a:t>演算法所選擇的路徑</a:t>
            </a:r>
            <a:endParaRPr lang="en-US" altLang="zh-TW" dirty="0" smtClean="0"/>
          </a:p>
          <a:p>
            <a:r>
              <a:rPr lang="zh-TW" altLang="en-US" dirty="0" smtClean="0"/>
              <a:t>然而</a:t>
            </a:r>
            <a:r>
              <a:rPr lang="en-US" altLang="zh-TW" dirty="0" smtClean="0"/>
              <a:t>throughput</a:t>
            </a:r>
            <a:r>
              <a:rPr lang="zh-TW" altLang="en-US" dirty="0" smtClean="0"/>
              <a:t>也同樣會被影響</a:t>
            </a:r>
            <a:endParaRPr lang="en-US" altLang="zh-TW" dirty="0" smtClean="0"/>
          </a:p>
          <a:p>
            <a:r>
              <a:rPr lang="zh-TW" altLang="en-US" dirty="0" smtClean="0"/>
              <a:t>如</a:t>
            </a:r>
            <a:r>
              <a:rPr lang="en-US" altLang="zh-TW" dirty="0" smtClean="0"/>
              <a:t>MM1 queue</a:t>
            </a:r>
            <a:r>
              <a:rPr lang="zh-TW" altLang="en-US" dirty="0" smtClean="0"/>
              <a:t>  當</a:t>
            </a:r>
            <a:r>
              <a:rPr lang="en-US" altLang="zh-TW" dirty="0" smtClean="0"/>
              <a:t>utilization</a:t>
            </a:r>
            <a:r>
              <a:rPr lang="zh-TW" altLang="en-US" dirty="0" smtClean="0"/>
              <a:t>越高時  在</a:t>
            </a:r>
            <a:r>
              <a:rPr lang="en-US" altLang="zh-TW" dirty="0" smtClean="0"/>
              <a:t>buffer</a:t>
            </a:r>
            <a:r>
              <a:rPr lang="zh-TW" altLang="en-US" dirty="0" smtClean="0"/>
              <a:t>中的</a:t>
            </a:r>
            <a:r>
              <a:rPr lang="en-US" altLang="zh-TW" dirty="0" smtClean="0"/>
              <a:t>packet</a:t>
            </a:r>
            <a:r>
              <a:rPr lang="zh-TW" altLang="en-US" dirty="0" smtClean="0"/>
              <a:t>個數就會大量增加   使得</a:t>
            </a:r>
            <a:r>
              <a:rPr lang="en-US" altLang="zh-TW" dirty="0" smtClean="0"/>
              <a:t>delay time</a:t>
            </a:r>
            <a:r>
              <a:rPr lang="zh-TW" altLang="en-US" dirty="0" smtClean="0"/>
              <a:t>增加</a:t>
            </a:r>
            <a:endParaRPr lang="en-US" altLang="zh-TW" dirty="0" smtClean="0"/>
          </a:p>
          <a:p>
            <a:r>
              <a:rPr lang="zh-TW" altLang="en-US" dirty="0" smtClean="0"/>
              <a:t>所以</a:t>
            </a:r>
            <a:r>
              <a:rPr lang="en-US" altLang="zh-TW" dirty="0" smtClean="0"/>
              <a:t>delay</a:t>
            </a:r>
            <a:r>
              <a:rPr lang="zh-TW" altLang="en-US" dirty="0" smtClean="0"/>
              <a:t>與</a:t>
            </a:r>
            <a:r>
              <a:rPr lang="en-US" altLang="zh-TW" dirty="0" smtClean="0"/>
              <a:t>throughput</a:t>
            </a:r>
            <a:r>
              <a:rPr lang="zh-TW" altLang="en-US" dirty="0" smtClean="0"/>
              <a:t>是需要取得一個平衡的</a:t>
            </a:r>
            <a:endParaRPr lang="en-US" altLang="zh-TW" dirty="0" smtClean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CF6DD2-AF56-4F88-A42D-95828974E647}" type="slidenum">
              <a:rPr lang="zh-TW" altLang="en-US" smtClean="0"/>
              <a:pPr/>
              <a:t>5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因此   好的</a:t>
            </a:r>
            <a:r>
              <a:rPr lang="en-US" altLang="zh-TW" dirty="0" smtClean="0"/>
              <a:t>routing</a:t>
            </a:r>
            <a:r>
              <a:rPr lang="en-US" altLang="zh-TW" baseline="0" dirty="0" smtClean="0"/>
              <a:t> algorithm</a:t>
            </a:r>
            <a:r>
              <a:rPr lang="zh-TW" altLang="en-US" baseline="0" dirty="0" smtClean="0"/>
              <a:t>能夠在</a:t>
            </a:r>
            <a:r>
              <a:rPr lang="en-US" altLang="zh-TW" baseline="0" dirty="0" smtClean="0"/>
              <a:t>keeping delay</a:t>
            </a:r>
            <a:r>
              <a:rPr lang="zh-TW" altLang="en-US" baseline="0" dirty="0" smtClean="0"/>
              <a:t> </a:t>
            </a:r>
            <a:r>
              <a:rPr lang="en-US" altLang="zh-TW" baseline="0" dirty="0" smtClean="0"/>
              <a:t>low</a:t>
            </a:r>
            <a:r>
              <a:rPr lang="zh-TW" altLang="en-US" baseline="0" dirty="0" smtClean="0"/>
              <a:t>的情況下允許更多</a:t>
            </a:r>
            <a:r>
              <a:rPr lang="en-US" altLang="zh-TW" baseline="0" dirty="0" smtClean="0"/>
              <a:t>throughput</a:t>
            </a:r>
          </a:p>
          <a:p>
            <a:r>
              <a:rPr lang="zh-TW" altLang="en-US" baseline="0" dirty="0" smtClean="0"/>
              <a:t>如下方這張圖   右邊綠色的曲線代表較好的</a:t>
            </a:r>
            <a:r>
              <a:rPr lang="en-US" altLang="zh-TW" baseline="0" dirty="0" smtClean="0"/>
              <a:t>routing algorithm</a:t>
            </a:r>
            <a:r>
              <a:rPr lang="zh-TW" altLang="en-US" baseline="0" dirty="0" smtClean="0"/>
              <a:t>所得到的</a:t>
            </a:r>
            <a:r>
              <a:rPr lang="en-US" altLang="zh-TW" baseline="0" dirty="0" smtClean="0"/>
              <a:t>operating curve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CF6DD2-AF56-4F88-A42D-95828974E647}" type="slidenum">
              <a:rPr lang="zh-TW" altLang="en-US" smtClean="0"/>
              <a:pPr/>
              <a:t>6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那麼今天要介紹的兩個</a:t>
            </a:r>
            <a:r>
              <a:rPr lang="en-US" altLang="zh-TW" dirty="0" smtClean="0"/>
              <a:t>optimal routing method</a:t>
            </a:r>
            <a:r>
              <a:rPr lang="zh-TW" altLang="en-US" dirty="0" smtClean="0"/>
              <a:t>都是基於</a:t>
            </a:r>
            <a:r>
              <a:rPr lang="en-US" altLang="zh-TW" dirty="0" smtClean="0"/>
              <a:t>shortest</a:t>
            </a:r>
            <a:r>
              <a:rPr lang="en-US" altLang="zh-TW" baseline="0" dirty="0" smtClean="0"/>
              <a:t> path</a:t>
            </a:r>
          </a:p>
          <a:p>
            <a:r>
              <a:rPr lang="en-US" altLang="zh-TW" baseline="0" dirty="0" smtClean="0"/>
              <a:t>shortest path routing</a:t>
            </a:r>
            <a:r>
              <a:rPr lang="zh-TW" altLang="en-US" baseline="0" dirty="0" smtClean="0"/>
              <a:t>有以下兩個缺點</a:t>
            </a:r>
            <a:endParaRPr lang="en-US" altLang="zh-TW" baseline="0" dirty="0" smtClean="0"/>
          </a:p>
          <a:p>
            <a:pPr marL="228600" indent="-228600">
              <a:buAutoNum type="arabicPeriod"/>
            </a:pPr>
            <a:r>
              <a:rPr lang="en-US" altLang="zh-TW" baseline="0" dirty="0" smtClean="0"/>
              <a:t>shortest</a:t>
            </a:r>
            <a:r>
              <a:rPr lang="zh-TW" altLang="en-US" baseline="0" dirty="0" smtClean="0"/>
              <a:t> </a:t>
            </a:r>
            <a:r>
              <a:rPr lang="en-US" altLang="zh-TW" baseline="0" dirty="0" smtClean="0"/>
              <a:t>path </a:t>
            </a:r>
            <a:r>
              <a:rPr lang="zh-TW" altLang="en-US" baseline="0" dirty="0" smtClean="0"/>
              <a:t>只能提供一條路徑給一個</a:t>
            </a:r>
            <a:r>
              <a:rPr lang="en-US" altLang="zh-TW" baseline="0" dirty="0" smtClean="0"/>
              <a:t>OD pair, </a:t>
            </a:r>
            <a:r>
              <a:rPr lang="zh-TW" altLang="en-US" baseline="0" dirty="0" smtClean="0"/>
              <a:t>因此會</a:t>
            </a:r>
            <a:r>
              <a:rPr lang="en-US" altLang="zh-TW" baseline="0" dirty="0" smtClean="0"/>
              <a:t>potentially limiting the throughput of the network</a:t>
            </a:r>
          </a:p>
          <a:p>
            <a:pPr marL="228600" indent="-228600">
              <a:buAutoNum type="arabicPeriod"/>
            </a:pPr>
            <a:r>
              <a:rPr lang="en-US" altLang="zh-TW" dirty="0" smtClean="0"/>
              <a:t>shortest</a:t>
            </a:r>
            <a:r>
              <a:rPr lang="en-US" altLang="zh-TW" baseline="0" dirty="0" smtClean="0"/>
              <a:t> path</a:t>
            </a:r>
            <a:r>
              <a:rPr lang="zh-TW" altLang="en-US" baseline="0" dirty="0" smtClean="0"/>
              <a:t>在</a:t>
            </a:r>
            <a:r>
              <a:rPr lang="en-US" altLang="zh-TW" baseline="0" dirty="0" smtClean="0"/>
              <a:t>traffic condition</a:t>
            </a:r>
            <a:r>
              <a:rPr lang="zh-TW" altLang="en-US" baseline="0" dirty="0" smtClean="0"/>
              <a:t>會改變的情境中受限於對震盪的感受性   例如當</a:t>
            </a:r>
            <a:r>
              <a:rPr lang="en-US" altLang="zh-TW" baseline="0" dirty="0" smtClean="0"/>
              <a:t>link length</a:t>
            </a:r>
            <a:r>
              <a:rPr lang="zh-TW" altLang="en-US" baseline="0" dirty="0" smtClean="0"/>
              <a:t>改變時   會造成</a:t>
            </a:r>
            <a:r>
              <a:rPr lang="en-US" altLang="zh-TW" baseline="0" dirty="0" smtClean="0"/>
              <a:t>shortest</a:t>
            </a:r>
            <a:r>
              <a:rPr lang="zh-TW" altLang="en-US" baseline="0" dirty="0" smtClean="0"/>
              <a:t> </a:t>
            </a:r>
            <a:r>
              <a:rPr lang="en-US" altLang="zh-TW" baseline="0" dirty="0" smtClean="0"/>
              <a:t>path</a:t>
            </a:r>
            <a:r>
              <a:rPr lang="zh-TW" altLang="en-US" baseline="0" dirty="0" smtClean="0"/>
              <a:t>必須有大量的</a:t>
            </a:r>
            <a:r>
              <a:rPr lang="en-US" altLang="zh-TW" baseline="0" dirty="0" smtClean="0"/>
              <a:t>traffic</a:t>
            </a:r>
            <a:r>
              <a:rPr lang="zh-TW" altLang="en-US" baseline="0" dirty="0" smtClean="0"/>
              <a:t>轉換到另一條</a:t>
            </a:r>
            <a:r>
              <a:rPr lang="en-US" altLang="zh-TW" baseline="0" dirty="0" smtClean="0"/>
              <a:t>path</a:t>
            </a:r>
          </a:p>
          <a:p>
            <a:pPr marL="228600" indent="-228600">
              <a:buNone/>
            </a:pPr>
            <a:r>
              <a:rPr lang="en-US" altLang="zh-TW" baseline="0" dirty="0" smtClean="0"/>
              <a:t>Optimal routing</a:t>
            </a:r>
          </a:p>
          <a:p>
            <a:pPr marL="228600" indent="-228600">
              <a:buNone/>
            </a:pPr>
            <a:r>
              <a:rPr lang="zh-TW" altLang="en-US" baseline="0" dirty="0" smtClean="0"/>
              <a:t>是基於對</a:t>
            </a:r>
            <a:r>
              <a:rPr lang="en-US" altLang="zh-TW" baseline="0" dirty="0" smtClean="0"/>
              <a:t>delay like measure</a:t>
            </a:r>
            <a:r>
              <a:rPr lang="zh-TW" altLang="en-US" baseline="0" dirty="0" smtClean="0"/>
              <a:t>的效能指標的最佳化</a:t>
            </a:r>
            <a:endParaRPr lang="en-US" altLang="zh-TW" baseline="0" dirty="0" smtClean="0"/>
          </a:p>
          <a:p>
            <a:pPr marL="228600" indent="-228600">
              <a:buNone/>
            </a:pPr>
            <a:r>
              <a:rPr lang="zh-TW" altLang="en-US" baseline="0" dirty="0" smtClean="0"/>
              <a:t>能夠解決上述兩個問題</a:t>
            </a:r>
            <a:endParaRPr lang="en-US" altLang="zh-TW" baseline="0" dirty="0" smtClean="0"/>
          </a:p>
          <a:p>
            <a:pPr marL="228600" indent="-228600">
              <a:buNone/>
            </a:pPr>
            <a:r>
              <a:rPr lang="zh-TW" altLang="en-US" baseline="0" dirty="0" smtClean="0"/>
              <a:t>方法是透過將</a:t>
            </a:r>
            <a:r>
              <a:rPr lang="en-US" altLang="zh-TW" baseline="0" dirty="0" smtClean="0"/>
              <a:t>OD pair</a:t>
            </a:r>
            <a:r>
              <a:rPr lang="zh-TW" altLang="en-US" baseline="0" dirty="0" smtClean="0"/>
              <a:t>的</a:t>
            </a:r>
            <a:r>
              <a:rPr lang="en-US" altLang="zh-TW" baseline="0" dirty="0" smtClean="0"/>
              <a:t>traffic</a:t>
            </a:r>
            <a:r>
              <a:rPr lang="zh-TW" altLang="en-US" baseline="0" dirty="0" smtClean="0"/>
              <a:t>  藉由</a:t>
            </a:r>
            <a:r>
              <a:rPr lang="en-US" altLang="zh-TW" baseline="0" dirty="0" smtClean="0"/>
              <a:t>optimal multi-commodity flow</a:t>
            </a:r>
            <a:r>
              <a:rPr lang="zh-TW" altLang="en-US" baseline="0" dirty="0" smtClean="0"/>
              <a:t>的數學理論   分流到不同的</a:t>
            </a:r>
            <a:r>
              <a:rPr lang="en-US" altLang="zh-TW" baseline="0" dirty="0" smtClean="0"/>
              <a:t>path</a:t>
            </a:r>
            <a:r>
              <a:rPr lang="zh-TW" altLang="en-US" baseline="0" dirty="0" smtClean="0"/>
              <a:t>上</a:t>
            </a:r>
            <a:endParaRPr lang="en-US" altLang="zh-TW" baseline="0" dirty="0" smtClean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CF6DD2-AF56-4F88-A42D-95828974E647}" type="slidenum">
              <a:rPr lang="zh-TW" altLang="en-US" smtClean="0"/>
              <a:pPr/>
              <a:t>7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在知道</a:t>
            </a:r>
            <a:r>
              <a:rPr lang="en-US" altLang="zh-TW" dirty="0" smtClean="0"/>
              <a:t>optimal routing</a:t>
            </a:r>
            <a:r>
              <a:rPr lang="zh-TW" altLang="en-US" dirty="0" smtClean="0"/>
              <a:t>的概念後，接下來講如何衡量</a:t>
            </a:r>
            <a:r>
              <a:rPr lang="en-US" altLang="zh-TW" dirty="0" smtClean="0"/>
              <a:t>optimal routing</a:t>
            </a:r>
            <a:r>
              <a:rPr lang="zh-TW" altLang="en-US" dirty="0" smtClean="0"/>
              <a:t>的</a:t>
            </a:r>
            <a:r>
              <a:rPr lang="en-US" altLang="zh-TW" dirty="0" smtClean="0"/>
              <a:t>performance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CF6DD2-AF56-4F88-A42D-95828974E647}" type="slidenum">
              <a:rPr lang="zh-TW" altLang="en-US" smtClean="0"/>
              <a:pPr/>
              <a:t>8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為了能夠</a:t>
            </a:r>
            <a:r>
              <a:rPr lang="en-US" altLang="zh-TW" dirty="0" smtClean="0"/>
              <a:t>evaluate the performance of routing</a:t>
            </a:r>
            <a:r>
              <a:rPr lang="zh-TW" altLang="en-US" dirty="0" smtClean="0"/>
              <a:t> </a:t>
            </a:r>
            <a:r>
              <a:rPr lang="en-US" altLang="zh-TW" dirty="0" smtClean="0"/>
              <a:t>algorithms</a:t>
            </a:r>
            <a:r>
              <a:rPr lang="zh-TW" altLang="en-US" baseline="0" dirty="0" smtClean="0"/>
              <a:t>  我們必須能夠將</a:t>
            </a:r>
            <a:r>
              <a:rPr lang="en-US" altLang="zh-TW" baseline="0" dirty="0" smtClean="0"/>
              <a:t>traffic congestion</a:t>
            </a:r>
            <a:r>
              <a:rPr lang="zh-TW" altLang="en-US" baseline="0" dirty="0" smtClean="0"/>
              <a:t>的概念量化</a:t>
            </a:r>
            <a:endParaRPr lang="en-US" altLang="zh-TW" baseline="0" dirty="0" smtClean="0"/>
          </a:p>
          <a:p>
            <a:r>
              <a:rPr lang="zh-TW" altLang="en-US" baseline="0" dirty="0" smtClean="0"/>
              <a:t>在這個</a:t>
            </a:r>
            <a:r>
              <a:rPr lang="en-US" altLang="zh-TW" baseline="0" dirty="0" smtClean="0"/>
              <a:t>section</a:t>
            </a:r>
            <a:r>
              <a:rPr lang="zh-TW" altLang="en-US" baseline="0" dirty="0" smtClean="0"/>
              <a:t>我們會以</a:t>
            </a:r>
            <a:r>
              <a:rPr lang="en-US" altLang="zh-TW" baseline="0" dirty="0" smtClean="0"/>
              <a:t>traffic arrival rate</a:t>
            </a:r>
            <a:r>
              <a:rPr lang="zh-TW" altLang="en-US" baseline="0" dirty="0" smtClean="0"/>
              <a:t>來</a:t>
            </a:r>
            <a:r>
              <a:rPr lang="en-US" altLang="zh-TW" baseline="0" dirty="0" smtClean="0"/>
              <a:t>formulate</a:t>
            </a:r>
            <a:r>
              <a:rPr lang="zh-TW" altLang="en-US" baseline="0" dirty="0" smtClean="0"/>
              <a:t> </a:t>
            </a:r>
            <a:r>
              <a:rPr lang="en-US" altLang="zh-TW" baseline="0" dirty="0" smtClean="0"/>
              <a:t>performance models</a:t>
            </a:r>
            <a:r>
              <a:rPr lang="zh-TW" altLang="en-US" baseline="0" dirty="0" smtClean="0"/>
              <a:t>  這些</a:t>
            </a:r>
            <a:r>
              <a:rPr lang="en-US" altLang="zh-TW" baseline="0" dirty="0" smtClean="0"/>
              <a:t>models</a:t>
            </a:r>
            <a:r>
              <a:rPr lang="zh-TW" altLang="en-US" baseline="0" dirty="0" smtClean="0"/>
              <a:t>我們稱為</a:t>
            </a:r>
            <a:r>
              <a:rPr lang="en-US" altLang="zh-TW" baseline="0" dirty="0" smtClean="0"/>
              <a:t>flow models</a:t>
            </a:r>
          </a:p>
          <a:p>
            <a:r>
              <a:rPr lang="zh-TW" altLang="en-US" dirty="0" smtClean="0"/>
              <a:t>在</a:t>
            </a:r>
            <a:r>
              <a:rPr lang="en-US" altLang="zh-TW" dirty="0" smtClean="0"/>
              <a:t>data network</a:t>
            </a:r>
            <a:r>
              <a:rPr lang="zh-TW" altLang="en-US" dirty="0" smtClean="0"/>
              <a:t>中的</a:t>
            </a:r>
            <a:r>
              <a:rPr lang="en-US" altLang="zh-TW" dirty="0" smtClean="0"/>
              <a:t>traffic congestion</a:t>
            </a:r>
            <a:r>
              <a:rPr lang="zh-TW" altLang="en-US" dirty="0" smtClean="0"/>
              <a:t>能夠以</a:t>
            </a:r>
            <a:r>
              <a:rPr lang="en-US" altLang="zh-TW" dirty="0" smtClean="0"/>
              <a:t>network queue</a:t>
            </a:r>
            <a:r>
              <a:rPr lang="zh-TW" altLang="en-US" dirty="0" smtClean="0"/>
              <a:t>的</a:t>
            </a:r>
            <a:r>
              <a:rPr lang="en-US" altLang="zh-TW" dirty="0" smtClean="0"/>
              <a:t>arrival processes</a:t>
            </a:r>
            <a:r>
              <a:rPr lang="zh-TW" altLang="en-US" dirty="0" smtClean="0"/>
              <a:t>統計值來加以量化</a:t>
            </a:r>
            <a:endParaRPr lang="en-US" altLang="zh-TW" dirty="0" smtClean="0"/>
          </a:p>
          <a:p>
            <a:r>
              <a:rPr lang="zh-TW" altLang="en-US" dirty="0" smtClean="0"/>
              <a:t>如每個</a:t>
            </a:r>
            <a:r>
              <a:rPr lang="en-US" altLang="zh-TW" dirty="0" smtClean="0"/>
              <a:t>link</a:t>
            </a:r>
            <a:r>
              <a:rPr lang="zh-TW" altLang="en-US" dirty="0" smtClean="0"/>
              <a:t>上的</a:t>
            </a:r>
            <a:r>
              <a:rPr lang="en-US" altLang="zh-TW" dirty="0" smtClean="0"/>
              <a:t>queue length</a:t>
            </a:r>
            <a:r>
              <a:rPr lang="zh-TW" altLang="en-US" dirty="0" smtClean="0"/>
              <a:t>或</a:t>
            </a:r>
            <a:r>
              <a:rPr lang="en-US" altLang="zh-TW" dirty="0" smtClean="0"/>
              <a:t>packet waiting time</a:t>
            </a:r>
            <a:r>
              <a:rPr lang="zh-TW" altLang="en-US" dirty="0" smtClean="0"/>
              <a:t>的統計分配</a:t>
            </a:r>
            <a:endParaRPr lang="en-US" altLang="zh-TW" dirty="0" smtClean="0"/>
          </a:p>
          <a:p>
            <a:r>
              <a:rPr lang="zh-TW" altLang="en-US" dirty="0" smtClean="0"/>
              <a:t>而好的</a:t>
            </a:r>
            <a:r>
              <a:rPr lang="en-US" altLang="zh-TW" dirty="0" smtClean="0"/>
              <a:t>routing</a:t>
            </a:r>
            <a:r>
              <a:rPr lang="zh-TW" altLang="en-US" dirty="0" smtClean="0"/>
              <a:t>代表著</a:t>
            </a:r>
            <a:r>
              <a:rPr lang="en-US" altLang="zh-TW" dirty="0" smtClean="0"/>
              <a:t>queue length</a:t>
            </a:r>
            <a:r>
              <a:rPr lang="zh-TW" altLang="en-US" dirty="0" smtClean="0"/>
              <a:t>分配的平均值或是變異數相對較小</a:t>
            </a:r>
            <a:endParaRPr lang="en-US" altLang="zh-TW" dirty="0" smtClean="0"/>
          </a:p>
          <a:p>
            <a:r>
              <a:rPr lang="zh-TW" altLang="en-US" dirty="0" smtClean="0"/>
              <a:t>然而通常沒有一個</a:t>
            </a:r>
            <a:r>
              <a:rPr lang="en-US" altLang="zh-TW" dirty="0" smtClean="0"/>
              <a:t>accurate</a:t>
            </a:r>
            <a:r>
              <a:rPr lang="en-US" altLang="zh-TW" baseline="0" dirty="0" smtClean="0"/>
              <a:t> analytical expression</a:t>
            </a:r>
            <a:r>
              <a:rPr lang="zh-TW" altLang="en-US" baseline="0" dirty="0" smtClean="0"/>
              <a:t>   來描述</a:t>
            </a:r>
            <a:r>
              <a:rPr lang="en-US" altLang="zh-TW" baseline="0" dirty="0" smtClean="0"/>
              <a:t>queue</a:t>
            </a:r>
            <a:r>
              <a:rPr lang="zh-TW" altLang="en-US" baseline="0" dirty="0" smtClean="0"/>
              <a:t> </a:t>
            </a:r>
            <a:r>
              <a:rPr lang="en-US" altLang="zh-TW" baseline="0" dirty="0" smtClean="0"/>
              <a:t>lengths</a:t>
            </a:r>
            <a:r>
              <a:rPr lang="zh-TW" altLang="en-US" baseline="0" dirty="0" smtClean="0"/>
              <a:t>的平均值與變異數</a:t>
            </a:r>
            <a:endParaRPr lang="en-US" altLang="zh-TW" dirty="0" smtClean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CF6DD2-AF56-4F88-A42D-95828974E647}" type="slidenum">
              <a:rPr lang="zh-TW" altLang="en-US" smtClean="0"/>
              <a:pPr/>
              <a:t>9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然而有一個方便但</a:t>
            </a:r>
            <a:r>
              <a:rPr lang="en-US" altLang="zh-TW" dirty="0" smtClean="0"/>
              <a:t>somehow</a:t>
            </a:r>
            <a:r>
              <a:rPr lang="zh-TW" altLang="en-US" dirty="0" smtClean="0"/>
              <a:t>是一個</a:t>
            </a:r>
            <a:r>
              <a:rPr lang="en-US" altLang="zh-TW" dirty="0" smtClean="0"/>
              <a:t>imperfect</a:t>
            </a:r>
            <a:r>
              <a:rPr lang="zh-TW" altLang="en-US" dirty="0" smtClean="0"/>
              <a:t>的選擇，就是用</a:t>
            </a:r>
            <a:r>
              <a:rPr lang="en-US" altLang="zh-TW" dirty="0" smtClean="0"/>
              <a:t>link</a:t>
            </a:r>
            <a:r>
              <a:rPr lang="zh-TW" altLang="en-US" dirty="0" smtClean="0"/>
              <a:t>上的</a:t>
            </a:r>
            <a:r>
              <a:rPr lang="en-US" altLang="zh-TW" dirty="0" smtClean="0"/>
              <a:t>average traffic</a:t>
            </a:r>
            <a:r>
              <a:rPr lang="zh-TW" altLang="en-US" dirty="0" smtClean="0"/>
              <a:t>來</a:t>
            </a:r>
            <a:r>
              <a:rPr lang="en-US" altLang="zh-TW" dirty="0" smtClean="0"/>
              <a:t>measure congestion</a:t>
            </a:r>
          </a:p>
          <a:p>
            <a:r>
              <a:rPr lang="zh-TW" altLang="en-US" dirty="0" smtClean="0"/>
              <a:t>更精確的說，我們假設</a:t>
            </a:r>
            <a:r>
              <a:rPr lang="en-US" altLang="zh-TW" dirty="0" smtClean="0"/>
              <a:t>arrival process</a:t>
            </a:r>
            <a:r>
              <a:rPr lang="en-US" altLang="zh-TW" baseline="0" dirty="0" smtClean="0"/>
              <a:t> at each link </a:t>
            </a:r>
            <a:r>
              <a:rPr lang="en-US" altLang="zh-TW" baseline="0" dirty="0" err="1" smtClean="0"/>
              <a:t>i,j</a:t>
            </a:r>
            <a:r>
              <a:rPr lang="zh-TW" altLang="en-US" baseline="0" dirty="0" smtClean="0"/>
              <a:t>的統計值只有在</a:t>
            </a:r>
            <a:r>
              <a:rPr lang="en-US" altLang="zh-TW" baseline="0" dirty="0" smtClean="0"/>
              <a:t>routing update</a:t>
            </a:r>
            <a:r>
              <a:rPr lang="zh-TW" altLang="en-US" baseline="0" dirty="0" smtClean="0"/>
              <a:t>時才會改變</a:t>
            </a:r>
            <a:endParaRPr lang="en-US" altLang="zh-TW" baseline="0" dirty="0" smtClean="0"/>
          </a:p>
          <a:p>
            <a:r>
              <a:rPr lang="zh-TW" altLang="en-US" baseline="0" dirty="0" smtClean="0"/>
              <a:t>我們在這邊用</a:t>
            </a:r>
            <a:r>
              <a:rPr lang="en-US" altLang="zh-TW" baseline="0" dirty="0" err="1" smtClean="0"/>
              <a:t>Fij</a:t>
            </a:r>
            <a:r>
              <a:rPr lang="zh-TW" altLang="en-US" baseline="0" dirty="0" smtClean="0"/>
              <a:t>來</a:t>
            </a:r>
            <a:r>
              <a:rPr lang="en-US" altLang="zh-TW" baseline="0" dirty="0" smtClean="0"/>
              <a:t>measure </a:t>
            </a:r>
            <a:r>
              <a:rPr lang="zh-TW" altLang="en-US" baseline="0" dirty="0" smtClean="0"/>
              <a:t>在 </a:t>
            </a:r>
            <a:r>
              <a:rPr lang="en-US" altLang="zh-TW" baseline="0" dirty="0" smtClean="0"/>
              <a:t>link </a:t>
            </a:r>
            <a:r>
              <a:rPr lang="en-US" altLang="zh-TW" baseline="0" dirty="0" err="1" smtClean="0"/>
              <a:t>ij</a:t>
            </a:r>
            <a:r>
              <a:rPr lang="zh-TW" altLang="en-US" baseline="0" dirty="0" smtClean="0"/>
              <a:t>上的</a:t>
            </a:r>
            <a:r>
              <a:rPr lang="en-US" altLang="zh-TW" baseline="0" dirty="0" smtClean="0"/>
              <a:t>congestion</a:t>
            </a:r>
          </a:p>
          <a:p>
            <a:r>
              <a:rPr lang="en-US" altLang="zh-TW" baseline="0" dirty="0" err="1" smtClean="0"/>
              <a:t>Fij</a:t>
            </a:r>
            <a:r>
              <a:rPr lang="zh-TW" altLang="en-US" baseline="0" dirty="0" smtClean="0"/>
              <a:t>代表</a:t>
            </a:r>
            <a:r>
              <a:rPr lang="en-US" altLang="zh-TW" baseline="0" dirty="0" smtClean="0"/>
              <a:t>link </a:t>
            </a:r>
            <a:r>
              <a:rPr lang="en-US" altLang="zh-TW" baseline="0" dirty="0" err="1" smtClean="0"/>
              <a:t>i</a:t>
            </a:r>
            <a:r>
              <a:rPr lang="en-US" altLang="zh-TW" baseline="0" dirty="0" smtClean="0"/>
              <a:t> j </a:t>
            </a:r>
            <a:r>
              <a:rPr lang="zh-TW" altLang="en-US" baseline="0" dirty="0" smtClean="0"/>
              <a:t>上的</a:t>
            </a:r>
            <a:r>
              <a:rPr lang="en-US" altLang="zh-TW" baseline="0" dirty="0" smtClean="0"/>
              <a:t>flow</a:t>
            </a:r>
          </a:p>
          <a:p>
            <a:endParaRPr lang="en-US" altLang="zh-TW" dirty="0" smtClean="0"/>
          </a:p>
          <a:p>
            <a:r>
              <a:rPr lang="zh-TW" altLang="en-US" dirty="0" smtClean="0"/>
              <a:t>很明顯的   </a:t>
            </a:r>
            <a:r>
              <a:rPr lang="en-US" altLang="zh-TW" dirty="0" smtClean="0"/>
              <a:t>flow models</a:t>
            </a:r>
            <a:r>
              <a:rPr lang="zh-TW" altLang="en-US" dirty="0" smtClean="0"/>
              <a:t> 中假設進入</a:t>
            </a:r>
            <a:r>
              <a:rPr lang="en-US" altLang="zh-TW" dirty="0" smtClean="0"/>
              <a:t>network</a:t>
            </a:r>
            <a:r>
              <a:rPr lang="zh-TW" altLang="en-US" dirty="0" smtClean="0"/>
              <a:t>的</a:t>
            </a:r>
            <a:r>
              <a:rPr lang="en-US" altLang="zh-TW" dirty="0" smtClean="0"/>
              <a:t>traffic</a:t>
            </a:r>
            <a:r>
              <a:rPr lang="zh-TW" altLang="en-US" dirty="0" smtClean="0"/>
              <a:t>統計量不會隨著時間變化而改變</a:t>
            </a:r>
            <a:endParaRPr lang="en-US" altLang="zh-TW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dirty="0" smtClean="0"/>
              <a:t>這可以是合理的假設</a:t>
            </a:r>
            <a:endParaRPr lang="en-US" altLang="zh-TW" dirty="0" smtClean="0"/>
          </a:p>
          <a:p>
            <a:r>
              <a:rPr lang="zh-TW" altLang="en-US" dirty="0" smtClean="0"/>
              <a:t>當這些統計量的改變，相對於將</a:t>
            </a:r>
            <a:r>
              <a:rPr lang="en-US" altLang="zh-TW" dirty="0" smtClean="0"/>
              <a:t>queue</a:t>
            </a:r>
            <a:r>
              <a:rPr lang="zh-TW" altLang="en-US" dirty="0" smtClean="0"/>
              <a:t>淨空所需要的平均時間而言非常緩慢時</a:t>
            </a:r>
            <a:endParaRPr lang="en-US" altLang="zh-TW" dirty="0" smtClean="0"/>
          </a:p>
          <a:p>
            <a:r>
              <a:rPr lang="zh-TW" altLang="en-US" dirty="0" smtClean="0"/>
              <a:t>如每個</a:t>
            </a:r>
            <a:r>
              <a:rPr lang="en-US" altLang="zh-TW" dirty="0" smtClean="0"/>
              <a:t>OD pair</a:t>
            </a:r>
            <a:r>
              <a:rPr lang="zh-TW" altLang="en-US" dirty="0" smtClean="0"/>
              <a:t>都有大量的</a:t>
            </a:r>
            <a:r>
              <a:rPr lang="en-US" altLang="zh-TW" dirty="0" smtClean="0"/>
              <a:t>users</a:t>
            </a:r>
          </a:p>
          <a:p>
            <a:r>
              <a:rPr lang="zh-TW" altLang="en-US" dirty="0" smtClean="0"/>
              <a:t>使得</a:t>
            </a:r>
            <a:r>
              <a:rPr lang="en-US" altLang="zh-TW" dirty="0" smtClean="0"/>
              <a:t>each  user</a:t>
            </a:r>
            <a:r>
              <a:rPr lang="zh-TW" altLang="en-US" dirty="0" smtClean="0"/>
              <a:t>所帶來的</a:t>
            </a:r>
            <a:r>
              <a:rPr lang="en-US" altLang="zh-TW" dirty="0" smtClean="0"/>
              <a:t>traffic rate</a:t>
            </a:r>
            <a:r>
              <a:rPr lang="zh-TW" altLang="en-US" dirty="0" smtClean="0"/>
              <a:t>相對於</a:t>
            </a:r>
            <a:r>
              <a:rPr lang="en-US" altLang="zh-TW" dirty="0" smtClean="0"/>
              <a:t>total rate  </a:t>
            </a:r>
            <a:r>
              <a:rPr lang="zh-TW" altLang="en-US" dirty="0" smtClean="0"/>
              <a:t>影響較小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CF6DD2-AF56-4F88-A42D-95828974E647}" type="slidenum">
              <a:rPr lang="zh-TW" altLang="en-US" smtClean="0"/>
              <a:pPr/>
              <a:t>10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根據前面介紹</a:t>
            </a:r>
            <a:endParaRPr lang="en-US" altLang="zh-TW" dirty="0" smtClean="0"/>
          </a:p>
          <a:p>
            <a:r>
              <a:rPr lang="zh-TW" altLang="en-US" dirty="0" smtClean="0"/>
              <a:t>提出</a:t>
            </a:r>
            <a:r>
              <a:rPr lang="en-US" altLang="zh-TW" baseline="0" dirty="0" smtClean="0"/>
              <a:t>cost function </a:t>
            </a:r>
            <a:r>
              <a:rPr lang="en-US" altLang="zh-TW" dirty="0" err="1" smtClean="0"/>
              <a:t>eq</a:t>
            </a:r>
            <a:r>
              <a:rPr lang="en-US" altLang="zh-TW" baseline="0" dirty="0" smtClean="0"/>
              <a:t> </a:t>
            </a:r>
            <a:r>
              <a:rPr lang="en-US" altLang="zh-TW" dirty="0" smtClean="0"/>
              <a:t>5.29</a:t>
            </a:r>
          </a:p>
          <a:p>
            <a:r>
              <a:rPr lang="zh-TW" altLang="en-US" dirty="0" smtClean="0"/>
              <a:t>每個</a:t>
            </a:r>
            <a:r>
              <a:rPr lang="en-US" altLang="zh-TW" dirty="0" err="1" smtClean="0"/>
              <a:t>Dij</a:t>
            </a:r>
            <a:r>
              <a:rPr lang="en-US" altLang="zh-TW" dirty="0" smtClean="0"/>
              <a:t>  function</a:t>
            </a:r>
            <a:r>
              <a:rPr lang="zh-TW" altLang="en-US" dirty="0" smtClean="0"/>
              <a:t>都是單調遞增的</a:t>
            </a:r>
            <a:r>
              <a:rPr lang="zh-TW" altLang="en-US" dirty="0" smtClean="0"/>
              <a:t>函數</a:t>
            </a:r>
            <a:endParaRPr lang="en-US" altLang="zh-TW" baseline="0" dirty="0" smtClean="0"/>
          </a:p>
          <a:p>
            <a:r>
              <a:rPr lang="en-US" altLang="zh-TW" baseline="0" dirty="0" err="1" smtClean="0"/>
              <a:t>Dij</a:t>
            </a:r>
            <a:r>
              <a:rPr lang="zh-TW" altLang="en-US" baseline="0" dirty="0" smtClean="0"/>
              <a:t>通常會用下面的</a:t>
            </a:r>
            <a:r>
              <a:rPr lang="en-US" altLang="zh-TW" baseline="0" dirty="0" smtClean="0"/>
              <a:t>formula</a:t>
            </a:r>
            <a:r>
              <a:rPr lang="zh-TW" altLang="en-US" baseline="0" dirty="0" smtClean="0"/>
              <a:t>    </a:t>
            </a:r>
            <a:r>
              <a:rPr lang="en-US" altLang="zh-TW" baseline="0" dirty="0" err="1" smtClean="0"/>
              <a:t>eq</a:t>
            </a:r>
            <a:r>
              <a:rPr lang="en-US" altLang="zh-TW" baseline="0" dirty="0" smtClean="0"/>
              <a:t> 5.30</a:t>
            </a:r>
            <a:endParaRPr lang="en-US" altLang="zh-TW" dirty="0" smtClean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CF6DD2-AF56-4F88-A42D-95828974E647}" type="slidenum">
              <a:rPr lang="zh-TW" altLang="en-US" smtClean="0"/>
              <a:pPr/>
              <a:t>11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在</a:t>
            </a:r>
            <a:r>
              <a:rPr lang="en-US" altLang="zh-TW" dirty="0" smtClean="0"/>
              <a:t>each</a:t>
            </a:r>
            <a:r>
              <a:rPr lang="en-US" altLang="zh-TW" baseline="0" dirty="0" smtClean="0"/>
              <a:t> queue behaves as an MM1 queue</a:t>
            </a:r>
            <a:r>
              <a:rPr lang="zh-TW" altLang="en-US" baseline="0" dirty="0" smtClean="0"/>
              <a:t>的前提下，</a:t>
            </a:r>
            <a:r>
              <a:rPr lang="en-US" altLang="zh-TW" dirty="0" smtClean="0"/>
              <a:t>equation</a:t>
            </a:r>
            <a:r>
              <a:rPr lang="en-US" altLang="zh-TW" baseline="0" dirty="0" smtClean="0"/>
              <a:t>5.29</a:t>
            </a:r>
            <a:r>
              <a:rPr lang="zh-TW" altLang="en-US" baseline="0" dirty="0" smtClean="0"/>
              <a:t>的</a:t>
            </a:r>
            <a:r>
              <a:rPr lang="en-US" altLang="zh-TW" baseline="0" dirty="0" smtClean="0"/>
              <a:t>cost function</a:t>
            </a:r>
            <a:r>
              <a:rPr lang="zh-TW" altLang="en-US" baseline="0" dirty="0" smtClean="0"/>
              <a:t>就代表在系統中平均</a:t>
            </a:r>
            <a:r>
              <a:rPr lang="en-US" altLang="zh-TW" baseline="0" dirty="0" smtClean="0"/>
              <a:t>packet</a:t>
            </a:r>
            <a:r>
              <a:rPr lang="zh-TW" altLang="en-US" baseline="0" dirty="0" smtClean="0"/>
              <a:t>數量</a:t>
            </a:r>
            <a:endParaRPr lang="en-US" altLang="zh-TW" baseline="0" dirty="0" smtClean="0"/>
          </a:p>
          <a:p>
            <a:r>
              <a:rPr lang="zh-TW" altLang="en-US" baseline="0" dirty="0" smtClean="0"/>
              <a:t>而</a:t>
            </a:r>
            <a:r>
              <a:rPr lang="en-US" altLang="zh-TW" baseline="0" dirty="0" smtClean="0"/>
              <a:t>equation 5.29</a:t>
            </a:r>
            <a:r>
              <a:rPr lang="zh-TW" altLang="en-US" baseline="0" dirty="0" smtClean="0"/>
              <a:t>與</a:t>
            </a:r>
            <a:r>
              <a:rPr lang="en-US" altLang="zh-TW" baseline="0" dirty="0" smtClean="0"/>
              <a:t>5.30</a:t>
            </a:r>
            <a:r>
              <a:rPr lang="zh-TW" altLang="en-US" baseline="0" dirty="0" smtClean="0"/>
              <a:t>代表著當</a:t>
            </a:r>
            <a:r>
              <a:rPr lang="en-US" altLang="zh-TW" baseline="0" dirty="0" smtClean="0"/>
              <a:t>flow </a:t>
            </a:r>
            <a:r>
              <a:rPr lang="en-US" altLang="zh-TW" baseline="0" dirty="0" err="1" smtClean="0"/>
              <a:t>Fij</a:t>
            </a:r>
            <a:r>
              <a:rPr lang="en-US" altLang="zh-TW" baseline="0" dirty="0" smtClean="0"/>
              <a:t> </a:t>
            </a:r>
            <a:r>
              <a:rPr lang="zh-TW" altLang="en-US" baseline="0" dirty="0" smtClean="0"/>
              <a:t>靠近</a:t>
            </a:r>
            <a:r>
              <a:rPr lang="en-US" altLang="zh-TW" baseline="0" dirty="0" smtClean="0"/>
              <a:t>link capacity </a:t>
            </a:r>
            <a:r>
              <a:rPr lang="en-US" altLang="zh-TW" baseline="0" dirty="0" err="1" smtClean="0"/>
              <a:t>Cij</a:t>
            </a:r>
            <a:r>
              <a:rPr lang="zh-TW" altLang="en-US" baseline="0" dirty="0" smtClean="0"/>
              <a:t>時    </a:t>
            </a:r>
            <a:r>
              <a:rPr lang="en-US" altLang="zh-TW" baseline="0" dirty="0" smtClean="0"/>
              <a:t>congestion</a:t>
            </a:r>
            <a:r>
              <a:rPr lang="zh-TW" altLang="en-US" baseline="0" dirty="0" smtClean="0"/>
              <a:t>就會發生</a:t>
            </a:r>
            <a:endParaRPr lang="en-US" altLang="zh-TW" baseline="0" dirty="0" smtClean="0"/>
          </a:p>
          <a:p>
            <a:r>
              <a:rPr lang="zh-TW" altLang="en-US" baseline="0" dirty="0" smtClean="0"/>
              <a:t>另一個有著類似性質的</a:t>
            </a:r>
            <a:r>
              <a:rPr lang="en-US" altLang="zh-TW" baseline="0" dirty="0" smtClean="0"/>
              <a:t>cost</a:t>
            </a:r>
            <a:r>
              <a:rPr lang="zh-TW" altLang="en-US" baseline="0" dirty="0" smtClean="0"/>
              <a:t> </a:t>
            </a:r>
            <a:r>
              <a:rPr lang="en-US" altLang="zh-TW" baseline="0" dirty="0" smtClean="0"/>
              <a:t>function</a:t>
            </a:r>
            <a:r>
              <a:rPr lang="zh-TW" altLang="en-US" baseline="0" dirty="0" smtClean="0"/>
              <a:t>是下面的式子</a:t>
            </a:r>
            <a:endParaRPr lang="en-US" altLang="zh-TW" baseline="0" dirty="0" smtClean="0"/>
          </a:p>
          <a:p>
            <a:r>
              <a:rPr lang="zh-TW" altLang="en-US" baseline="0" dirty="0" smtClean="0"/>
              <a:t>有</a:t>
            </a:r>
            <a:r>
              <a:rPr lang="en-US" altLang="zh-TW" baseline="0" dirty="0" smtClean="0"/>
              <a:t>computational study</a:t>
            </a:r>
            <a:r>
              <a:rPr lang="zh-TW" altLang="en-US" baseline="0" dirty="0" smtClean="0"/>
              <a:t>顯示這兩種</a:t>
            </a:r>
            <a:r>
              <a:rPr lang="en-US" altLang="zh-TW" baseline="0" dirty="0" smtClean="0"/>
              <a:t>cost function</a:t>
            </a:r>
            <a:r>
              <a:rPr lang="zh-TW" altLang="en-US" baseline="0" dirty="0" smtClean="0"/>
              <a:t>差異是小的</a:t>
            </a:r>
            <a:endParaRPr lang="en-US" altLang="zh-TW" baseline="0" dirty="0" smtClean="0"/>
          </a:p>
          <a:p>
            <a:r>
              <a:rPr lang="zh-TW" altLang="en-US" baseline="0" dirty="0" smtClean="0"/>
              <a:t>因此在做</a:t>
            </a:r>
            <a:r>
              <a:rPr lang="en-US" altLang="zh-TW" baseline="0" dirty="0" smtClean="0"/>
              <a:t>optimal routing</a:t>
            </a:r>
            <a:r>
              <a:rPr lang="zh-TW" altLang="en-US" baseline="0" dirty="0" smtClean="0"/>
              <a:t>時  應該選擇最容易</a:t>
            </a:r>
            <a:r>
              <a:rPr lang="en-US" altLang="zh-TW" baseline="0" dirty="0" smtClean="0"/>
              <a:t>optimize</a:t>
            </a:r>
            <a:r>
              <a:rPr lang="zh-TW" altLang="en-US" baseline="0" dirty="0" smtClean="0"/>
              <a:t>的</a:t>
            </a:r>
            <a:r>
              <a:rPr lang="en-US" altLang="zh-TW" baseline="0" dirty="0" smtClean="0"/>
              <a:t>cost function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CF6DD2-AF56-4F88-A42D-95828974E647}" type="slidenum">
              <a:rPr lang="zh-TW" altLang="en-US" smtClean="0"/>
              <a:pPr/>
              <a:t>12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在知道如何衡量</a:t>
            </a:r>
            <a:r>
              <a:rPr lang="en-US" altLang="zh-TW" dirty="0" smtClean="0"/>
              <a:t>performance</a:t>
            </a:r>
            <a:r>
              <a:rPr lang="zh-TW" altLang="en-US" dirty="0" smtClean="0"/>
              <a:t>後，介紹</a:t>
            </a:r>
            <a:r>
              <a:rPr lang="en-US" altLang="zh-TW" dirty="0" smtClean="0"/>
              <a:t>optimal routing</a:t>
            </a:r>
            <a:r>
              <a:rPr lang="zh-TW" altLang="en-US" dirty="0" smtClean="0"/>
              <a:t>的</a:t>
            </a:r>
            <a:r>
              <a:rPr lang="en-US" altLang="zh-TW" dirty="0" smtClean="0"/>
              <a:t>problem formulation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CF6DD2-AF56-4F88-A42D-95828974E647}" type="slidenum">
              <a:rPr lang="zh-TW" altLang="en-US" smtClean="0"/>
              <a:pPr/>
              <a:t>13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假設在每個</a:t>
            </a:r>
            <a:r>
              <a:rPr lang="en-US" altLang="zh-TW" dirty="0" smtClean="0"/>
              <a:t>OD</a:t>
            </a:r>
            <a:r>
              <a:rPr lang="en-US" altLang="zh-TW" baseline="0" dirty="0" smtClean="0"/>
              <a:t> pair,  w= pair </a:t>
            </a:r>
            <a:r>
              <a:rPr lang="en-US" altLang="zh-TW" baseline="0" dirty="0" err="1" smtClean="0"/>
              <a:t>i</a:t>
            </a:r>
            <a:r>
              <a:rPr lang="en-US" altLang="zh-TW" baseline="0" dirty="0" smtClean="0"/>
              <a:t> j</a:t>
            </a:r>
            <a:r>
              <a:rPr lang="zh-TW" altLang="en-US" baseline="0" dirty="0" smtClean="0"/>
              <a:t> 上</a:t>
            </a:r>
            <a:r>
              <a:rPr lang="en-US" altLang="zh-TW" baseline="0" dirty="0" smtClean="0"/>
              <a:t>,   input traffic arrival process</a:t>
            </a:r>
            <a:r>
              <a:rPr lang="zh-TW" altLang="en-US" baseline="0" dirty="0" smtClean="0"/>
              <a:t>是一個固定的</a:t>
            </a:r>
            <a:r>
              <a:rPr lang="en-US" altLang="zh-TW" baseline="0" dirty="0" smtClean="0"/>
              <a:t>arrival rate </a:t>
            </a:r>
            <a:r>
              <a:rPr lang="en-US" altLang="zh-TW" baseline="0" dirty="0" err="1" smtClean="0"/>
              <a:t>rw</a:t>
            </a:r>
            <a:endParaRPr lang="en-US" altLang="zh-TW" baseline="0" dirty="0" smtClean="0"/>
          </a:p>
          <a:p>
            <a:r>
              <a:rPr lang="zh-TW" altLang="en-US" dirty="0" smtClean="0"/>
              <a:t>則</a:t>
            </a:r>
            <a:r>
              <a:rPr lang="en-US" altLang="zh-TW" dirty="0" smtClean="0"/>
              <a:t>routing</a:t>
            </a:r>
            <a:r>
              <a:rPr lang="zh-TW" altLang="en-US" dirty="0" smtClean="0"/>
              <a:t>的目標是將</a:t>
            </a:r>
            <a:r>
              <a:rPr lang="en-US" altLang="zh-TW" dirty="0" err="1" smtClean="0"/>
              <a:t>rw</a:t>
            </a:r>
            <a:r>
              <a:rPr lang="zh-TW" altLang="en-US" dirty="0" smtClean="0"/>
              <a:t>分配到多個</a:t>
            </a:r>
            <a:r>
              <a:rPr lang="en-US" altLang="zh-TW" dirty="0" smtClean="0"/>
              <a:t>paths</a:t>
            </a:r>
            <a:r>
              <a:rPr lang="zh-TW" altLang="en-US" dirty="0" smtClean="0"/>
              <a:t>上，使得</a:t>
            </a:r>
            <a:r>
              <a:rPr lang="en-US" altLang="zh-TW" dirty="0" smtClean="0"/>
              <a:t>total link flow pattern</a:t>
            </a:r>
            <a:r>
              <a:rPr lang="zh-TW" altLang="en-US" dirty="0" smtClean="0"/>
              <a:t>能夠</a:t>
            </a:r>
            <a:r>
              <a:rPr lang="en-US" altLang="zh-TW" dirty="0" smtClean="0"/>
              <a:t>minimize</a:t>
            </a:r>
            <a:r>
              <a:rPr lang="en-US" altLang="zh-TW" baseline="0" dirty="0" smtClean="0"/>
              <a:t> the cost function</a:t>
            </a:r>
            <a:r>
              <a:rPr lang="zh-TW" altLang="en-US" baseline="0" dirty="0" smtClean="0"/>
              <a:t> </a:t>
            </a:r>
            <a:r>
              <a:rPr lang="en-US" altLang="zh-TW" baseline="0" dirty="0" smtClean="0"/>
              <a:t>5.29</a:t>
            </a:r>
          </a:p>
          <a:p>
            <a:r>
              <a:rPr lang="zh-TW" altLang="en-US" baseline="0" dirty="0" smtClean="0"/>
              <a:t>首先定義</a:t>
            </a:r>
            <a:r>
              <a:rPr lang="en-US" altLang="zh-TW" baseline="0" dirty="0" smtClean="0"/>
              <a:t>~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CF6DD2-AF56-4F88-A42D-95828974E647}" type="slidenum">
              <a:rPr lang="zh-TW" altLang="en-US" smtClean="0"/>
              <a:pPr/>
              <a:t>14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那麼很明顯的 所有的</a:t>
            </a:r>
            <a:r>
              <a:rPr lang="en-US" altLang="zh-TW" dirty="0" smtClean="0"/>
              <a:t>path flows</a:t>
            </a:r>
            <a:r>
              <a:rPr lang="zh-TW" altLang="en-US" dirty="0" smtClean="0"/>
              <a:t>也就是</a:t>
            </a:r>
            <a:r>
              <a:rPr lang="en-US" altLang="zh-TW" dirty="0" err="1" smtClean="0"/>
              <a:t>xp</a:t>
            </a:r>
            <a:r>
              <a:rPr lang="zh-TW" altLang="en-US" dirty="0" smtClean="0"/>
              <a:t>的加總必須滿足下面的條件</a:t>
            </a:r>
            <a:endParaRPr lang="en-US" altLang="zh-TW" dirty="0" smtClean="0"/>
          </a:p>
          <a:p>
            <a:r>
              <a:rPr lang="en-US" altLang="zh-TW" dirty="0" err="1" smtClean="0"/>
              <a:t>Fij</a:t>
            </a:r>
            <a:r>
              <a:rPr lang="zh-TW" altLang="en-US" dirty="0" smtClean="0"/>
              <a:t>則代表所有經過</a:t>
            </a:r>
            <a:r>
              <a:rPr lang="en-US" altLang="zh-TW" dirty="0" smtClean="0"/>
              <a:t>link </a:t>
            </a:r>
            <a:r>
              <a:rPr lang="en-US" altLang="zh-TW" dirty="0" err="1" smtClean="0"/>
              <a:t>ij</a:t>
            </a:r>
            <a:r>
              <a:rPr lang="zh-TW" altLang="en-US" dirty="0" smtClean="0"/>
              <a:t>的</a:t>
            </a:r>
            <a:r>
              <a:rPr lang="en-US" altLang="zh-TW" dirty="0" smtClean="0"/>
              <a:t>flow</a:t>
            </a:r>
            <a:r>
              <a:rPr lang="zh-TW" altLang="en-US" dirty="0" smtClean="0"/>
              <a:t>的加總如下式</a:t>
            </a:r>
            <a:endParaRPr lang="en-US" altLang="zh-TW" dirty="0" smtClean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CF6DD2-AF56-4F88-A42D-95828974E647}" type="slidenum">
              <a:rPr lang="zh-TW" altLang="en-US" smtClean="0"/>
              <a:pPr/>
              <a:t>15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CF6DD2-AF56-4F88-A42D-95828974E647}" type="slidenum">
              <a:rPr lang="zh-TW" altLang="en-US" smtClean="0"/>
              <a:pPr/>
              <a:t>16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將</a:t>
            </a:r>
            <a:r>
              <a:rPr lang="en-US" altLang="zh-TW" dirty="0" err="1" smtClean="0"/>
              <a:t>Fij</a:t>
            </a:r>
            <a:r>
              <a:rPr lang="zh-TW" altLang="en-US" dirty="0" smtClean="0"/>
              <a:t>帶入</a:t>
            </a:r>
            <a:r>
              <a:rPr lang="en-US" altLang="zh-TW" dirty="0" smtClean="0"/>
              <a:t>equation</a:t>
            </a:r>
            <a:r>
              <a:rPr lang="en-US" altLang="zh-TW" baseline="0" dirty="0" smtClean="0"/>
              <a:t> 5.29</a:t>
            </a:r>
            <a:r>
              <a:rPr lang="zh-TW" altLang="en-US" baseline="0" dirty="0" smtClean="0"/>
              <a:t>的</a:t>
            </a:r>
            <a:r>
              <a:rPr lang="en-US" altLang="zh-TW" baseline="0" dirty="0" smtClean="0"/>
              <a:t>cost</a:t>
            </a:r>
            <a:r>
              <a:rPr lang="zh-TW" altLang="en-US" baseline="0" dirty="0" smtClean="0"/>
              <a:t> </a:t>
            </a:r>
            <a:r>
              <a:rPr lang="en-US" altLang="zh-TW" baseline="0" dirty="0" smtClean="0"/>
              <a:t>function</a:t>
            </a:r>
            <a:r>
              <a:rPr lang="zh-TW" altLang="en-US" baseline="0" dirty="0" smtClean="0"/>
              <a:t>，</a:t>
            </a:r>
            <a:r>
              <a:rPr lang="en-US" altLang="zh-TW" baseline="0" dirty="0" smtClean="0"/>
              <a:t>optimal routing problem</a:t>
            </a:r>
            <a:r>
              <a:rPr lang="zh-TW" altLang="en-US" baseline="0" dirty="0" smtClean="0"/>
              <a:t>可以被寫成如下式 </a:t>
            </a:r>
            <a:r>
              <a:rPr lang="en-US" altLang="zh-TW" baseline="0" dirty="0" err="1" smtClean="0"/>
              <a:t>eq</a:t>
            </a:r>
            <a:r>
              <a:rPr lang="en-US" altLang="zh-TW" baseline="0" dirty="0" smtClean="0"/>
              <a:t> 5.33</a:t>
            </a:r>
          </a:p>
          <a:p>
            <a:r>
              <a:rPr lang="en-US" altLang="zh-TW" dirty="0" smtClean="0"/>
              <a:t>minimize total</a:t>
            </a:r>
            <a:r>
              <a:rPr lang="en-US" altLang="zh-TW" baseline="0" dirty="0" smtClean="0"/>
              <a:t> cost</a:t>
            </a:r>
          </a:p>
          <a:p>
            <a:r>
              <a:rPr lang="en-US" altLang="zh-TW" dirty="0" smtClean="0"/>
              <a:t>subject</a:t>
            </a:r>
            <a:r>
              <a:rPr lang="en-US" altLang="zh-TW" baseline="0" dirty="0" smtClean="0"/>
              <a:t> to ~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CF6DD2-AF56-4F88-A42D-95828974E647}" type="slidenum">
              <a:rPr lang="zh-TW" altLang="en-US" smtClean="0"/>
              <a:pPr/>
              <a:t>17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再來介紹</a:t>
            </a:r>
            <a:r>
              <a:rPr lang="en-US" altLang="zh-TW" dirty="0" smtClean="0"/>
              <a:t>Optimal routing</a:t>
            </a:r>
            <a:r>
              <a:rPr lang="zh-TW" altLang="en-US" dirty="0" smtClean="0"/>
              <a:t>的特性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CF6DD2-AF56-4F88-A42D-95828974E647}" type="slidenum">
              <a:rPr lang="zh-TW" altLang="en-US" smtClean="0"/>
              <a:pPr/>
              <a:t>18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將</a:t>
            </a:r>
            <a:r>
              <a:rPr lang="en-US" altLang="zh-TW" dirty="0" smtClean="0"/>
              <a:t>equation 5.33</a:t>
            </a:r>
            <a:r>
              <a:rPr lang="zh-TW" altLang="en-US" dirty="0" smtClean="0"/>
              <a:t>的</a:t>
            </a:r>
            <a:r>
              <a:rPr lang="en-US" altLang="zh-TW" dirty="0" smtClean="0"/>
              <a:t>cost function</a:t>
            </a:r>
            <a:r>
              <a:rPr lang="zh-TW" altLang="en-US" dirty="0" smtClean="0"/>
              <a:t>用</a:t>
            </a:r>
            <a:r>
              <a:rPr lang="en-US" altLang="zh-TW" dirty="0" smtClean="0"/>
              <a:t>D(x)</a:t>
            </a:r>
            <a:r>
              <a:rPr lang="zh-TW" altLang="en-US" dirty="0" smtClean="0"/>
              <a:t>來取代得到下式</a:t>
            </a:r>
            <a:endParaRPr lang="en-US" altLang="zh-TW" dirty="0" smtClean="0"/>
          </a:p>
          <a:p>
            <a:r>
              <a:rPr lang="zh-TW" altLang="en-US" dirty="0" smtClean="0"/>
              <a:t>然後將</a:t>
            </a:r>
            <a:r>
              <a:rPr lang="en-US" altLang="zh-TW" dirty="0" smtClean="0"/>
              <a:t>D(x)</a:t>
            </a:r>
            <a:r>
              <a:rPr lang="zh-TW" altLang="en-US" dirty="0" smtClean="0"/>
              <a:t> 對</a:t>
            </a:r>
            <a:r>
              <a:rPr lang="en-US" altLang="zh-TW" dirty="0" err="1" smtClean="0"/>
              <a:t>xp</a:t>
            </a:r>
            <a:r>
              <a:rPr lang="zh-TW" altLang="en-US" dirty="0" smtClean="0"/>
              <a:t>做偏微分得到下式</a:t>
            </a:r>
            <a:endParaRPr lang="en-US" altLang="zh-TW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baseline="0" dirty="0" smtClean="0"/>
              <a:t>則</a:t>
            </a:r>
            <a:r>
              <a:rPr lang="en-US" altLang="zh-TW" baseline="0" dirty="0" err="1" smtClean="0"/>
              <a:t>D’ij</a:t>
            </a:r>
            <a:r>
              <a:rPr lang="zh-TW" altLang="en-US" baseline="0" dirty="0" smtClean="0"/>
              <a:t>代表</a:t>
            </a:r>
            <a:r>
              <a:rPr lang="en-US" altLang="zh-TW" baseline="0" dirty="0" smtClean="0"/>
              <a:t>link </a:t>
            </a:r>
            <a:r>
              <a:rPr lang="en-US" altLang="zh-TW" baseline="0" dirty="0" err="1" smtClean="0"/>
              <a:t>ij</a:t>
            </a:r>
            <a:r>
              <a:rPr lang="en-US" altLang="zh-TW" baseline="0" dirty="0" smtClean="0"/>
              <a:t> </a:t>
            </a:r>
            <a:r>
              <a:rPr lang="zh-TW" altLang="en-US" baseline="0" dirty="0" smtClean="0"/>
              <a:t>的</a:t>
            </a:r>
            <a:r>
              <a:rPr lang="en-US" altLang="zh-TW" baseline="0" dirty="0" smtClean="0"/>
              <a:t>length</a:t>
            </a:r>
            <a:r>
              <a:rPr lang="zh-TW" altLang="en-US" baseline="0" dirty="0" smtClean="0"/>
              <a:t>，加總</a:t>
            </a:r>
            <a:r>
              <a:rPr lang="zh-TW" altLang="en-US" baseline="0" dirty="0" smtClean="0"/>
              <a:t>後得到第二個式子</a:t>
            </a:r>
            <a:r>
              <a:rPr lang="en-US" altLang="zh-TW" baseline="0" dirty="0" smtClean="0"/>
              <a:t>~</a:t>
            </a:r>
            <a:endParaRPr lang="en-US" altLang="zh-TW" dirty="0" smtClean="0"/>
          </a:p>
          <a:p>
            <a:r>
              <a:rPr lang="zh-TW" altLang="en-US" dirty="0" smtClean="0"/>
              <a:t>則這個式子代表著</a:t>
            </a:r>
            <a:r>
              <a:rPr lang="en-US" altLang="zh-TW" baseline="0" dirty="0" smtClean="0"/>
              <a:t>path p</a:t>
            </a:r>
            <a:r>
              <a:rPr lang="zh-TW" altLang="en-US" baseline="0" dirty="0" smtClean="0"/>
              <a:t>的</a:t>
            </a:r>
            <a:r>
              <a:rPr lang="en-US" altLang="zh-TW" baseline="0" dirty="0" smtClean="0"/>
              <a:t>length</a:t>
            </a:r>
            <a:r>
              <a:rPr lang="zh-TW" altLang="en-US" baseline="0" dirty="0" smtClean="0"/>
              <a:t>  稱為</a:t>
            </a:r>
            <a:r>
              <a:rPr lang="en-US" altLang="zh-TW" baseline="0" dirty="0" smtClean="0"/>
              <a:t>first derivative length of </a:t>
            </a:r>
            <a:r>
              <a:rPr lang="en-US" altLang="zh-TW" baseline="0" dirty="0" smtClean="0"/>
              <a:t>path p</a:t>
            </a:r>
          </a:p>
          <a:p>
            <a:r>
              <a:rPr lang="zh-TW" altLang="en-US" baseline="0" dirty="0" smtClean="0"/>
              <a:t>那</a:t>
            </a:r>
            <a:r>
              <a:rPr lang="en-US" altLang="zh-TW" baseline="0" dirty="0" smtClean="0"/>
              <a:t>first derivative length</a:t>
            </a:r>
            <a:r>
              <a:rPr lang="zh-TW" altLang="en-US" baseline="0" dirty="0" smtClean="0"/>
              <a:t>是用來找</a:t>
            </a:r>
            <a:r>
              <a:rPr lang="en-US" altLang="zh-TW" baseline="0" dirty="0" smtClean="0"/>
              <a:t>shortest path</a:t>
            </a:r>
            <a:r>
              <a:rPr lang="zh-TW" altLang="en-US" baseline="0" dirty="0" smtClean="0"/>
              <a:t>的依據</a:t>
            </a:r>
            <a:endParaRPr lang="en-US" altLang="zh-TW" baseline="0" dirty="0" smtClean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CF6DD2-AF56-4F88-A42D-95828974E647}" type="slidenum">
              <a:rPr lang="zh-TW" altLang="en-US" smtClean="0"/>
              <a:pPr/>
              <a:t>19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令</a:t>
            </a:r>
            <a:r>
              <a:rPr lang="en-US" altLang="zh-TW" dirty="0" smtClean="0"/>
              <a:t>x*</a:t>
            </a:r>
            <a:r>
              <a:rPr lang="zh-TW" altLang="en-US" dirty="0" smtClean="0"/>
              <a:t>為</a:t>
            </a:r>
            <a:r>
              <a:rPr lang="en-US" altLang="zh-TW" dirty="0" smtClean="0"/>
              <a:t>optimal path flow vector.</a:t>
            </a:r>
          </a:p>
          <a:p>
            <a:r>
              <a:rPr lang="zh-TW" altLang="en-US" dirty="0" smtClean="0"/>
              <a:t>則若</a:t>
            </a:r>
            <a:r>
              <a:rPr lang="en-US" altLang="zh-TW" dirty="0" smtClean="0"/>
              <a:t>x*p&gt;0</a:t>
            </a:r>
            <a:r>
              <a:rPr lang="zh-TW" altLang="en-US" dirty="0" smtClean="0"/>
              <a:t>  即有一條最佳解的</a:t>
            </a:r>
            <a:r>
              <a:rPr lang="en-US" altLang="zh-TW" dirty="0" smtClean="0"/>
              <a:t>path</a:t>
            </a:r>
            <a:r>
              <a:rPr lang="zh-TW" altLang="en-US" dirty="0" smtClean="0"/>
              <a:t>的</a:t>
            </a:r>
            <a:r>
              <a:rPr lang="en-US" altLang="zh-TW" dirty="0" smtClean="0"/>
              <a:t>flow &gt;0</a:t>
            </a:r>
          </a:p>
          <a:p>
            <a:r>
              <a:rPr lang="zh-TW" altLang="en-US" dirty="0" smtClean="0"/>
              <a:t>則我們必須能夠在不增加</a:t>
            </a:r>
            <a:r>
              <a:rPr lang="en-US" altLang="zh-TW" dirty="0" smtClean="0"/>
              <a:t>cost</a:t>
            </a:r>
            <a:r>
              <a:rPr lang="zh-TW" altLang="en-US" dirty="0" smtClean="0"/>
              <a:t>的情況下由</a:t>
            </a:r>
            <a:r>
              <a:rPr lang="en-US" altLang="zh-TW" dirty="0" smtClean="0"/>
              <a:t>path p </a:t>
            </a:r>
            <a:r>
              <a:rPr lang="zh-TW" altLang="en-US" dirty="0" smtClean="0"/>
              <a:t>轉換</a:t>
            </a:r>
            <a:r>
              <a:rPr lang="en-US" altLang="zh-TW" dirty="0" smtClean="0"/>
              <a:t>delta&gt;0</a:t>
            </a:r>
            <a:r>
              <a:rPr lang="zh-TW" altLang="en-US" dirty="0" smtClean="0"/>
              <a:t>的</a:t>
            </a:r>
            <a:r>
              <a:rPr lang="en-US" altLang="zh-TW" dirty="0" smtClean="0"/>
              <a:t>flow</a:t>
            </a:r>
            <a:r>
              <a:rPr lang="zh-TW" altLang="en-US" dirty="0" smtClean="0"/>
              <a:t> </a:t>
            </a:r>
            <a:r>
              <a:rPr lang="zh-TW" altLang="en-US" dirty="0" smtClean="0"/>
              <a:t>到</a:t>
            </a:r>
            <a:r>
              <a:rPr lang="en-US" altLang="zh-TW" dirty="0" smtClean="0"/>
              <a:t>path p’</a:t>
            </a:r>
          </a:p>
          <a:p>
            <a:r>
              <a:rPr lang="zh-TW" altLang="en-US" dirty="0" smtClean="0"/>
              <a:t>則造成</a:t>
            </a:r>
            <a:r>
              <a:rPr lang="en-US" altLang="zh-TW" dirty="0" smtClean="0"/>
              <a:t>cost</a:t>
            </a:r>
            <a:r>
              <a:rPr lang="zh-TW" altLang="en-US" dirty="0" smtClean="0"/>
              <a:t>的改變如下</a:t>
            </a:r>
            <a:endParaRPr lang="en-US" altLang="zh-TW" dirty="0" smtClean="0"/>
          </a:p>
          <a:p>
            <a:r>
              <a:rPr lang="zh-TW" altLang="en-US" dirty="0" smtClean="0"/>
              <a:t>且由於這個</a:t>
            </a:r>
            <a:r>
              <a:rPr lang="zh-TW" altLang="en-US" dirty="0" smtClean="0"/>
              <a:t>改變一定是</a:t>
            </a:r>
            <a:r>
              <a:rPr lang="en-US" altLang="zh-TW" dirty="0" smtClean="0"/>
              <a:t>nonnegative</a:t>
            </a:r>
            <a:r>
              <a:rPr lang="zh-TW" altLang="en-US" dirty="0" smtClean="0"/>
              <a:t>，我們得到下面這個</a:t>
            </a:r>
            <a:r>
              <a:rPr lang="zh-TW" altLang="en-US" dirty="0" smtClean="0"/>
              <a:t>式子</a:t>
            </a:r>
            <a:endParaRPr lang="en-US" altLang="zh-TW" dirty="0" smtClean="0"/>
          </a:p>
          <a:p>
            <a:r>
              <a:rPr lang="zh-TW" altLang="en-US" dirty="0" smtClean="0"/>
              <a:t>也就是</a:t>
            </a:r>
            <a:endParaRPr lang="en-US" altLang="zh-TW" dirty="0" smtClean="0"/>
          </a:p>
          <a:p>
            <a:r>
              <a:rPr lang="zh-TW" altLang="en-US" dirty="0" smtClean="0"/>
              <a:t>當最佳解中的</a:t>
            </a:r>
            <a:r>
              <a:rPr lang="en-US" altLang="zh-TW" dirty="0" smtClean="0"/>
              <a:t>path</a:t>
            </a:r>
            <a:r>
              <a:rPr lang="zh-TW" altLang="en-US" dirty="0" smtClean="0"/>
              <a:t>的</a:t>
            </a:r>
            <a:r>
              <a:rPr lang="en-US" altLang="zh-TW" dirty="0" smtClean="0"/>
              <a:t>flow &gt;</a:t>
            </a:r>
            <a:r>
              <a:rPr lang="zh-TW" altLang="en-US" dirty="0" smtClean="0"/>
              <a:t> </a:t>
            </a:r>
            <a:r>
              <a:rPr lang="en-US" altLang="zh-TW" dirty="0" smtClean="0"/>
              <a:t>0</a:t>
            </a:r>
            <a:r>
              <a:rPr lang="zh-TW" altLang="en-US" dirty="0" smtClean="0"/>
              <a:t>時   則這個</a:t>
            </a:r>
            <a:r>
              <a:rPr lang="en-US" altLang="zh-TW" dirty="0" smtClean="0"/>
              <a:t>path</a:t>
            </a:r>
            <a:r>
              <a:rPr lang="zh-TW" altLang="en-US" dirty="0" smtClean="0"/>
              <a:t>的</a:t>
            </a:r>
            <a:r>
              <a:rPr lang="en-US" altLang="zh-TW" dirty="0" smtClean="0"/>
              <a:t>first derivative length</a:t>
            </a:r>
            <a:r>
              <a:rPr lang="zh-TW" altLang="en-US" dirty="0" smtClean="0"/>
              <a:t>一定是最小的</a:t>
            </a:r>
            <a:endParaRPr lang="en-US" altLang="zh-TW" dirty="0" smtClean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CF6DD2-AF56-4F88-A42D-95828974E647}" type="slidenum">
              <a:rPr lang="zh-TW" altLang="en-US" smtClean="0"/>
              <a:pPr/>
              <a:t>20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換句話說只有</a:t>
            </a:r>
            <a:r>
              <a:rPr lang="zh-TW" altLang="en-US" dirty="0" smtClean="0"/>
              <a:t>當</a:t>
            </a:r>
            <a:r>
              <a:rPr lang="en-US" altLang="zh-TW" dirty="0" smtClean="0"/>
              <a:t>path</a:t>
            </a:r>
            <a:r>
              <a:rPr lang="zh-TW" altLang="en-US" dirty="0" smtClean="0"/>
              <a:t>是在</a:t>
            </a:r>
            <a:r>
              <a:rPr lang="en-US" altLang="zh-TW" dirty="0" smtClean="0"/>
              <a:t>MFDL</a:t>
            </a:r>
            <a:r>
              <a:rPr lang="zh-TW" altLang="en-US" dirty="0" smtClean="0"/>
              <a:t>上，</a:t>
            </a:r>
            <a:r>
              <a:rPr lang="en-US" altLang="zh-TW" dirty="0" smtClean="0"/>
              <a:t>optimal path flow</a:t>
            </a:r>
            <a:r>
              <a:rPr lang="en-US" altLang="zh-TW" baseline="0" dirty="0" smtClean="0"/>
              <a:t> </a:t>
            </a:r>
            <a:r>
              <a:rPr lang="zh-TW" altLang="en-US" baseline="0" dirty="0" smtClean="0"/>
              <a:t>才能為正值</a:t>
            </a:r>
            <a:endParaRPr lang="en-US" altLang="zh-TW" baseline="0" dirty="0" smtClean="0"/>
          </a:p>
          <a:p>
            <a:r>
              <a:rPr lang="zh-TW" altLang="en-US" baseline="0" dirty="0" smtClean="0"/>
              <a:t>即代表，除非這條路徑是最短路徑，才會有</a:t>
            </a:r>
            <a:r>
              <a:rPr lang="en-US" altLang="zh-TW" baseline="0" dirty="0" smtClean="0"/>
              <a:t>flow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baseline="0" dirty="0" smtClean="0"/>
              <a:t>更進一步，在最佳解，</a:t>
            </a:r>
            <a:r>
              <a:rPr lang="en-US" altLang="zh-TW" baseline="0" dirty="0" smtClean="0"/>
              <a:t>input flow </a:t>
            </a:r>
            <a:r>
              <a:rPr lang="en-US" altLang="zh-TW" baseline="0" dirty="0" err="1" smtClean="0"/>
              <a:t>rw</a:t>
            </a:r>
            <a:r>
              <a:rPr lang="zh-TW" altLang="en-US" baseline="0" dirty="0" smtClean="0"/>
              <a:t>只會分流到有同樣的</a:t>
            </a:r>
            <a:r>
              <a:rPr lang="en-US" altLang="zh-TW" baseline="0" dirty="0" err="1" smtClean="0"/>
              <a:t>lengh</a:t>
            </a:r>
            <a:r>
              <a:rPr lang="zh-TW" altLang="en-US" baseline="0" dirty="0" smtClean="0"/>
              <a:t>的</a:t>
            </a:r>
            <a:r>
              <a:rPr lang="en-US" altLang="zh-TW" baseline="0" dirty="0" smtClean="0"/>
              <a:t>paths</a:t>
            </a:r>
            <a:r>
              <a:rPr lang="zh-TW" altLang="en-US" baseline="0" dirty="0" smtClean="0"/>
              <a:t>上，當然這些</a:t>
            </a:r>
            <a:r>
              <a:rPr lang="en-US" altLang="zh-TW" baseline="0" dirty="0" smtClean="0"/>
              <a:t>path</a:t>
            </a:r>
            <a:r>
              <a:rPr lang="zh-TW" altLang="en-US" baseline="0" dirty="0" smtClean="0"/>
              <a:t>都為</a:t>
            </a:r>
            <a:r>
              <a:rPr lang="en-US" altLang="zh-TW" baseline="0" dirty="0" smtClean="0"/>
              <a:t>MFDL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TW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dirty="0" smtClean="0"/>
              <a:t>這邊特別強調一下</a:t>
            </a:r>
            <a:endParaRPr lang="en-US" altLang="zh-TW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dirty="0" smtClean="0"/>
              <a:t>當</a:t>
            </a:r>
            <a:r>
              <a:rPr lang="en-US" altLang="zh-TW" dirty="0" smtClean="0"/>
              <a:t>path flow vector</a:t>
            </a:r>
            <a:r>
              <a:rPr lang="zh-TW" altLang="en-US" dirty="0" smtClean="0"/>
              <a:t>有所改變時</a:t>
            </a:r>
            <a:r>
              <a:rPr lang="zh-TW" altLang="en-US" dirty="0" smtClean="0"/>
              <a:t>，也就是</a:t>
            </a:r>
            <a:r>
              <a:rPr lang="en-US" altLang="zh-TW" dirty="0" smtClean="0"/>
              <a:t>flow</a:t>
            </a:r>
            <a:r>
              <a:rPr lang="zh-TW" altLang="en-US" dirty="0" smtClean="0"/>
              <a:t>在</a:t>
            </a:r>
            <a:r>
              <a:rPr lang="en-US" altLang="zh-TW" dirty="0" smtClean="0"/>
              <a:t>path</a:t>
            </a:r>
            <a:r>
              <a:rPr lang="zh-TW" altLang="en-US" dirty="0" smtClean="0"/>
              <a:t>之間轉換後，</a:t>
            </a:r>
            <a:r>
              <a:rPr lang="en-US" altLang="zh-TW" dirty="0" smtClean="0"/>
              <a:t>MFDL</a:t>
            </a:r>
            <a:r>
              <a:rPr lang="zh-TW" altLang="en-US" dirty="0" smtClean="0"/>
              <a:t>也會改變，因為</a:t>
            </a:r>
            <a:r>
              <a:rPr lang="en-US" altLang="zh-TW" dirty="0" smtClean="0"/>
              <a:t>flow model</a:t>
            </a:r>
            <a:r>
              <a:rPr lang="zh-TW" altLang="en-US" dirty="0" smtClean="0"/>
              <a:t>是</a:t>
            </a:r>
            <a:r>
              <a:rPr lang="en-US" altLang="zh-TW" dirty="0" smtClean="0"/>
              <a:t>base on traffic</a:t>
            </a:r>
            <a:r>
              <a:rPr lang="en-US" altLang="zh-TW" baseline="0" dirty="0" smtClean="0"/>
              <a:t> arrival </a:t>
            </a:r>
            <a:r>
              <a:rPr lang="en-US" altLang="zh-TW" baseline="0" dirty="0" smtClean="0"/>
              <a:t>rate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baseline="0" dirty="0" smtClean="0"/>
              <a:t>當</a:t>
            </a:r>
            <a:r>
              <a:rPr lang="en-US" altLang="zh-TW" baseline="0" dirty="0" smtClean="0"/>
              <a:t>path</a:t>
            </a:r>
            <a:r>
              <a:rPr lang="zh-TW" altLang="en-US" baseline="0" dirty="0" smtClean="0"/>
              <a:t>上的</a:t>
            </a:r>
            <a:r>
              <a:rPr lang="en-US" altLang="zh-TW" baseline="0" dirty="0" smtClean="0"/>
              <a:t>traffic arrival rate</a:t>
            </a:r>
            <a:r>
              <a:rPr lang="zh-TW" altLang="en-US" baseline="0" dirty="0" smtClean="0"/>
              <a:t>改變時，</a:t>
            </a:r>
            <a:r>
              <a:rPr lang="en-US" altLang="zh-TW" baseline="0" dirty="0" smtClean="0"/>
              <a:t>first derivative length</a:t>
            </a:r>
            <a:r>
              <a:rPr lang="zh-TW" altLang="en-US" baseline="0" dirty="0" smtClean="0"/>
              <a:t>也會改變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CF6DD2-AF56-4F88-A42D-95828974E647}" type="slidenum">
              <a:rPr lang="zh-TW" altLang="en-US" smtClean="0"/>
              <a:pPr/>
              <a:t>21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了解</a:t>
            </a:r>
            <a:r>
              <a:rPr lang="en-US" altLang="zh-TW" dirty="0" smtClean="0"/>
              <a:t>optimal routing</a:t>
            </a:r>
            <a:r>
              <a:rPr lang="zh-TW" altLang="en-US" dirty="0" smtClean="0"/>
              <a:t>的特性後，接下來介紹</a:t>
            </a:r>
            <a:r>
              <a:rPr lang="en-US" altLang="zh-TW" dirty="0" smtClean="0"/>
              <a:t>Feasible direction</a:t>
            </a:r>
            <a:r>
              <a:rPr lang="en-US" altLang="zh-TW" baseline="0" dirty="0" smtClean="0"/>
              <a:t> method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CF6DD2-AF56-4F88-A42D-95828974E647}" type="slidenum">
              <a:rPr lang="zh-TW" altLang="en-US" smtClean="0"/>
              <a:pPr/>
              <a:t>22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由前面章節已知道 </a:t>
            </a:r>
            <a:r>
              <a:rPr lang="en-US" altLang="zh-TW" dirty="0" smtClean="0"/>
              <a:t>optimal routing results</a:t>
            </a:r>
            <a:r>
              <a:rPr lang="en-US" altLang="zh-TW" baseline="0" dirty="0" smtClean="0"/>
              <a:t> only if flow travels along MFDL paths for each OD pair</a:t>
            </a:r>
          </a:p>
          <a:p>
            <a:r>
              <a:rPr lang="zh-TW" altLang="en-US" dirty="0" smtClean="0"/>
              <a:t>因此，當一個</a:t>
            </a:r>
            <a:r>
              <a:rPr lang="en-US" altLang="zh-TW" dirty="0" smtClean="0"/>
              <a:t>path flow vector</a:t>
            </a:r>
            <a:r>
              <a:rPr lang="zh-TW" altLang="en-US" dirty="0" smtClean="0"/>
              <a:t>中有</a:t>
            </a:r>
            <a:r>
              <a:rPr lang="en-US" altLang="zh-TW" dirty="0" smtClean="0"/>
              <a:t>flow</a:t>
            </a:r>
            <a:r>
              <a:rPr lang="zh-TW" altLang="en-US" dirty="0" smtClean="0"/>
              <a:t>是在</a:t>
            </a:r>
            <a:r>
              <a:rPr lang="en-US" altLang="zh-TW" dirty="0" smtClean="0"/>
              <a:t>non-MFDL</a:t>
            </a:r>
            <a:r>
              <a:rPr lang="en-US" altLang="zh-TW" baseline="0" dirty="0" smtClean="0"/>
              <a:t> path</a:t>
            </a:r>
            <a:r>
              <a:rPr lang="zh-TW" altLang="en-US" baseline="0" dirty="0" smtClean="0"/>
              <a:t>上傳遞，則代表這個</a:t>
            </a:r>
            <a:r>
              <a:rPr lang="en-US" altLang="zh-TW" baseline="0" dirty="0" smtClean="0"/>
              <a:t>path flow vector</a:t>
            </a:r>
            <a:r>
              <a:rPr lang="zh-TW" altLang="en-US" baseline="0" dirty="0" smtClean="0"/>
              <a:t>是</a:t>
            </a:r>
            <a:r>
              <a:rPr lang="en-US" altLang="zh-TW" baseline="0" dirty="0" smtClean="0"/>
              <a:t>suboptimal</a:t>
            </a:r>
            <a:r>
              <a:rPr lang="zh-TW" altLang="en-US" baseline="0" dirty="0" smtClean="0"/>
              <a:t>，非</a:t>
            </a:r>
            <a:r>
              <a:rPr lang="en-US" altLang="zh-TW" baseline="0" dirty="0" smtClean="0"/>
              <a:t>global optimal</a:t>
            </a:r>
          </a:p>
          <a:p>
            <a:r>
              <a:rPr lang="zh-TW" altLang="en-US" dirty="0" smtClean="0"/>
              <a:t>這告訴我們，</a:t>
            </a:r>
            <a:r>
              <a:rPr lang="en-US" altLang="zh-TW" dirty="0" smtClean="0"/>
              <a:t>suboptimal routing</a:t>
            </a:r>
            <a:r>
              <a:rPr lang="zh-TW" altLang="en-US" dirty="0" smtClean="0"/>
              <a:t>能夠透過將</a:t>
            </a:r>
            <a:r>
              <a:rPr lang="en-US" altLang="zh-TW" dirty="0" smtClean="0"/>
              <a:t>non-MFDL path</a:t>
            </a:r>
            <a:r>
              <a:rPr lang="zh-TW" altLang="en-US" dirty="0" smtClean="0"/>
              <a:t>上的</a:t>
            </a:r>
            <a:r>
              <a:rPr lang="en-US" altLang="zh-TW" dirty="0" smtClean="0"/>
              <a:t>flow</a:t>
            </a:r>
            <a:r>
              <a:rPr lang="zh-TW" altLang="en-US" dirty="0" smtClean="0"/>
              <a:t>轉換到</a:t>
            </a:r>
            <a:r>
              <a:rPr lang="en-US" altLang="zh-TW" dirty="0" smtClean="0"/>
              <a:t>MFDL path</a:t>
            </a:r>
            <a:r>
              <a:rPr lang="zh-TW" altLang="en-US" dirty="0" smtClean="0"/>
              <a:t>上，藉此改進</a:t>
            </a:r>
            <a:r>
              <a:rPr lang="en-US" altLang="zh-TW" dirty="0" smtClean="0"/>
              <a:t>routing</a:t>
            </a:r>
          </a:p>
          <a:p>
            <a:r>
              <a:rPr lang="zh-TW" altLang="en-US" dirty="0" smtClean="0"/>
              <a:t>透過</a:t>
            </a:r>
            <a:r>
              <a:rPr lang="en-US" altLang="zh-TW" dirty="0" smtClean="0"/>
              <a:t>shortest path algorithm</a:t>
            </a:r>
            <a:r>
              <a:rPr lang="zh-TW" altLang="en-US" dirty="0" smtClean="0"/>
              <a:t>能夠找到</a:t>
            </a:r>
            <a:r>
              <a:rPr lang="en-US" altLang="zh-TW" dirty="0" smtClean="0"/>
              <a:t>MFDL path</a:t>
            </a:r>
            <a:r>
              <a:rPr lang="zh-TW" altLang="en-US" dirty="0" smtClean="0"/>
              <a:t>，然而將</a:t>
            </a:r>
            <a:r>
              <a:rPr lang="en-US" altLang="zh-TW" dirty="0" smtClean="0"/>
              <a:t>OD pair</a:t>
            </a:r>
            <a:r>
              <a:rPr lang="zh-TW" altLang="en-US" dirty="0" smtClean="0"/>
              <a:t>上所有的</a:t>
            </a:r>
            <a:r>
              <a:rPr lang="en-US" altLang="zh-TW" dirty="0" smtClean="0"/>
              <a:t>flow</a:t>
            </a:r>
            <a:r>
              <a:rPr lang="zh-TW" altLang="en-US" dirty="0" smtClean="0"/>
              <a:t>轉換到</a:t>
            </a:r>
            <a:r>
              <a:rPr lang="en-US" altLang="zh-TW" dirty="0" smtClean="0"/>
              <a:t>shortest</a:t>
            </a:r>
            <a:r>
              <a:rPr lang="en-US" altLang="zh-TW" baseline="0" dirty="0" smtClean="0"/>
              <a:t> path</a:t>
            </a:r>
            <a:r>
              <a:rPr lang="zh-TW" altLang="en-US" baseline="0" dirty="0" smtClean="0"/>
              <a:t>上，會有</a:t>
            </a:r>
            <a:r>
              <a:rPr lang="en-US" altLang="zh-TW" baseline="0" dirty="0" smtClean="0"/>
              <a:t>oscillatory behavior resulting</a:t>
            </a:r>
            <a:r>
              <a:rPr lang="zh-TW" altLang="en-US" baseline="0" dirty="0" smtClean="0"/>
              <a:t>。意思是轉換過去的</a:t>
            </a:r>
            <a:r>
              <a:rPr lang="en-US" altLang="zh-TW" baseline="0" dirty="0" smtClean="0"/>
              <a:t>flow</a:t>
            </a:r>
            <a:r>
              <a:rPr lang="zh-TW" altLang="en-US" baseline="0" dirty="0" smtClean="0"/>
              <a:t>超過一定</a:t>
            </a:r>
            <a:r>
              <a:rPr lang="en-US" altLang="zh-TW" baseline="0" dirty="0" smtClean="0"/>
              <a:t>threshold</a:t>
            </a:r>
            <a:r>
              <a:rPr lang="zh-TW" altLang="en-US" baseline="0" dirty="0" smtClean="0"/>
              <a:t>值後會使</a:t>
            </a:r>
            <a:r>
              <a:rPr lang="en-US" altLang="zh-TW" baseline="0" dirty="0" smtClean="0"/>
              <a:t>total cost</a:t>
            </a:r>
            <a:r>
              <a:rPr lang="zh-TW" altLang="en-US" baseline="0" dirty="0" smtClean="0"/>
              <a:t>不減反增</a:t>
            </a:r>
            <a:endParaRPr lang="en-US" altLang="zh-TW" baseline="0" dirty="0" smtClean="0"/>
          </a:p>
          <a:p>
            <a:r>
              <a:rPr lang="zh-TW" altLang="en-US" dirty="0" smtClean="0"/>
              <a:t>因此正確的做法式轉換部分的</a:t>
            </a:r>
            <a:r>
              <a:rPr lang="en-US" altLang="zh-TW" dirty="0" smtClean="0"/>
              <a:t>flow</a:t>
            </a:r>
            <a:r>
              <a:rPr lang="zh-TW" altLang="en-US" dirty="0" smtClean="0"/>
              <a:t>到</a:t>
            </a:r>
            <a:r>
              <a:rPr lang="en-US" altLang="zh-TW" dirty="0" smtClean="0"/>
              <a:t>shortest path</a:t>
            </a:r>
            <a:r>
              <a:rPr lang="zh-TW" altLang="en-US" dirty="0" smtClean="0"/>
              <a:t>上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CF6DD2-AF56-4F88-A42D-95828974E647}" type="slidenum">
              <a:rPr lang="zh-TW" altLang="en-US" smtClean="0"/>
              <a:pPr/>
              <a:t>23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現在介紹如何將</a:t>
            </a:r>
            <a:r>
              <a:rPr lang="en-US" altLang="zh-TW" dirty="0" smtClean="0"/>
              <a:t>flow</a:t>
            </a:r>
            <a:r>
              <a:rPr lang="zh-TW" altLang="en-US" dirty="0" smtClean="0"/>
              <a:t>在</a:t>
            </a:r>
            <a:r>
              <a:rPr lang="en-US" altLang="zh-TW" dirty="0" smtClean="0"/>
              <a:t>path</a:t>
            </a:r>
            <a:r>
              <a:rPr lang="zh-TW" altLang="en-US" dirty="0" smtClean="0"/>
              <a:t>之間轉換</a:t>
            </a:r>
            <a:endParaRPr lang="en-US" altLang="zh-TW" dirty="0" smtClean="0"/>
          </a:p>
          <a:p>
            <a:r>
              <a:rPr lang="zh-TW" altLang="en-US" dirty="0" smtClean="0"/>
              <a:t>給一個</a:t>
            </a:r>
            <a:r>
              <a:rPr lang="en-US" altLang="zh-TW" dirty="0" smtClean="0"/>
              <a:t>feasible path flow vector x</a:t>
            </a:r>
          </a:p>
          <a:p>
            <a:r>
              <a:rPr lang="zh-TW" altLang="en-US" dirty="0" smtClean="0"/>
              <a:t>並考慮沿著一個</a:t>
            </a:r>
            <a:r>
              <a:rPr lang="en-US" altLang="zh-TW" dirty="0" smtClean="0"/>
              <a:t>direction</a:t>
            </a:r>
            <a:r>
              <a:rPr lang="en-US" altLang="zh-TW" baseline="0" dirty="0" smtClean="0"/>
              <a:t> delta x</a:t>
            </a:r>
            <a:r>
              <a:rPr lang="zh-TW" altLang="en-US" baseline="0" dirty="0" smtClean="0"/>
              <a:t> </a:t>
            </a:r>
            <a:r>
              <a:rPr lang="zh-TW" altLang="en-US" baseline="0" dirty="0" smtClean="0"/>
              <a:t>改變</a:t>
            </a:r>
            <a:r>
              <a:rPr lang="en-US" altLang="zh-TW" baseline="0" dirty="0" smtClean="0"/>
              <a:t>path flow vector x</a:t>
            </a:r>
            <a:endParaRPr lang="en-US" altLang="zh-TW" baseline="0" dirty="0" smtClean="0"/>
          </a:p>
          <a:p>
            <a:r>
              <a:rPr lang="zh-TW" altLang="en-US" dirty="0" smtClean="0"/>
              <a:t>那麼</a:t>
            </a:r>
            <a:r>
              <a:rPr lang="en-US" altLang="zh-TW" dirty="0" smtClean="0"/>
              <a:t>delta x</a:t>
            </a:r>
            <a:r>
              <a:rPr lang="zh-TW" altLang="en-US" dirty="0" smtClean="0"/>
              <a:t>有兩個</a:t>
            </a:r>
            <a:r>
              <a:rPr lang="en-US" altLang="zh-TW" dirty="0" smtClean="0"/>
              <a:t>requirement</a:t>
            </a:r>
          </a:p>
          <a:p>
            <a:r>
              <a:rPr lang="en-US" altLang="zh-TW" dirty="0" smtClean="0"/>
              <a:t>1. delta x</a:t>
            </a:r>
            <a:r>
              <a:rPr lang="zh-TW" altLang="en-US" dirty="0" smtClean="0"/>
              <a:t>必須是個</a:t>
            </a:r>
            <a:r>
              <a:rPr lang="en-US" altLang="zh-TW" dirty="0" smtClean="0"/>
              <a:t>feasible</a:t>
            </a:r>
            <a:r>
              <a:rPr lang="zh-TW" altLang="en-US" dirty="0" smtClean="0"/>
              <a:t> </a:t>
            </a:r>
            <a:r>
              <a:rPr lang="en-US" altLang="zh-TW" dirty="0" smtClean="0"/>
              <a:t>direction</a:t>
            </a:r>
            <a:r>
              <a:rPr lang="zh-TW" altLang="en-US" dirty="0" smtClean="0"/>
              <a:t>，使得</a:t>
            </a:r>
            <a:r>
              <a:rPr lang="en-US" altLang="zh-TW" dirty="0" smtClean="0"/>
              <a:t>small change along delta x </a:t>
            </a:r>
            <a:r>
              <a:rPr lang="zh-TW" altLang="en-US" dirty="0" smtClean="0"/>
              <a:t>能夠使</a:t>
            </a:r>
            <a:r>
              <a:rPr lang="en-US" altLang="zh-TW" dirty="0" smtClean="0"/>
              <a:t>path flow vector x</a:t>
            </a:r>
            <a:r>
              <a:rPr lang="zh-TW" altLang="en-US" dirty="0" smtClean="0"/>
              <a:t>保持</a:t>
            </a:r>
            <a:r>
              <a:rPr lang="en-US" altLang="zh-TW" dirty="0" smtClean="0"/>
              <a:t>feasibility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CF6DD2-AF56-4F88-A42D-95828974E647}" type="slidenum">
              <a:rPr lang="zh-TW" altLang="en-US" smtClean="0"/>
              <a:pPr/>
              <a:t>24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因此需要</a:t>
            </a:r>
            <a:r>
              <a:rPr lang="en-US" altLang="zh-TW" dirty="0" smtClean="0"/>
              <a:t>~</a:t>
            </a:r>
            <a:r>
              <a:rPr lang="zh-TW" altLang="en-US" dirty="0" smtClean="0"/>
              <a:t>使</a:t>
            </a:r>
            <a:r>
              <a:rPr lang="en-US" altLang="zh-TW" dirty="0" smtClean="0"/>
              <a:t>vector ~</a:t>
            </a:r>
            <a:r>
              <a:rPr lang="zh-TW" altLang="en-US" dirty="0" smtClean="0"/>
              <a:t>是</a:t>
            </a:r>
            <a:r>
              <a:rPr lang="en-US" altLang="zh-TW" dirty="0" smtClean="0"/>
              <a:t>feasible</a:t>
            </a:r>
            <a:r>
              <a:rPr lang="zh-TW" altLang="en-US" dirty="0" smtClean="0"/>
              <a:t>   如</a:t>
            </a:r>
            <a:r>
              <a:rPr lang="en-US" altLang="zh-TW" dirty="0" err="1" smtClean="0"/>
              <a:t>eq</a:t>
            </a:r>
            <a:r>
              <a:rPr lang="zh-TW" altLang="en-US" dirty="0" smtClean="0"/>
              <a:t> </a:t>
            </a:r>
            <a:r>
              <a:rPr lang="en-US" altLang="zh-TW" dirty="0" smtClean="0"/>
              <a:t>5.57</a:t>
            </a:r>
            <a:r>
              <a:rPr lang="zh-TW" altLang="en-US" dirty="0" smtClean="0"/>
              <a:t> </a:t>
            </a:r>
            <a:r>
              <a:rPr lang="en-US" altLang="zh-TW" dirty="0" smtClean="0"/>
              <a:t>5.58</a:t>
            </a:r>
          </a:p>
          <a:p>
            <a:r>
              <a:rPr lang="en-US" altLang="zh-TW" dirty="0" smtClean="0"/>
              <a:t>equation 5.57</a:t>
            </a:r>
            <a:r>
              <a:rPr lang="zh-TW" altLang="en-US" dirty="0" smtClean="0"/>
              <a:t>是根據</a:t>
            </a:r>
            <a:r>
              <a:rPr lang="en-US" altLang="zh-TW" dirty="0" smtClean="0"/>
              <a:t>feasibility requirement</a:t>
            </a:r>
          </a:p>
          <a:p>
            <a:r>
              <a:rPr lang="zh-TW" altLang="en-US" dirty="0" smtClean="0"/>
              <a:t>以及如果</a:t>
            </a:r>
            <a:r>
              <a:rPr lang="en-US" altLang="zh-TW" dirty="0" smtClean="0"/>
              <a:t>x</a:t>
            </a:r>
            <a:r>
              <a:rPr lang="zh-TW" altLang="en-US" dirty="0" smtClean="0"/>
              <a:t>是</a:t>
            </a:r>
            <a:r>
              <a:rPr lang="en-US" altLang="zh-TW" dirty="0" smtClean="0"/>
              <a:t>feasible</a:t>
            </a:r>
            <a:r>
              <a:rPr lang="zh-TW" altLang="en-US" dirty="0" smtClean="0"/>
              <a:t>，代表著 </a:t>
            </a:r>
            <a:r>
              <a:rPr lang="en-US" altLang="zh-TW" dirty="0" smtClean="0"/>
              <a:t>~</a:t>
            </a:r>
            <a:r>
              <a:rPr lang="zh-TW" altLang="en-US" dirty="0" smtClean="0"/>
              <a:t>   因此得到</a:t>
            </a:r>
            <a:r>
              <a:rPr lang="en-US" altLang="zh-TW" dirty="0" smtClean="0"/>
              <a:t>eq5.57</a:t>
            </a:r>
          </a:p>
          <a:p>
            <a:r>
              <a:rPr lang="zh-TW" altLang="en-US" dirty="0" smtClean="0"/>
              <a:t>那麼要找到一個</a:t>
            </a:r>
            <a:r>
              <a:rPr lang="en-US" altLang="zh-TW" dirty="0" smtClean="0"/>
              <a:t>feasible direction</a:t>
            </a:r>
            <a:r>
              <a:rPr lang="zh-TW" altLang="en-US" dirty="0" smtClean="0"/>
              <a:t>的方法是去選擇另一條</a:t>
            </a:r>
            <a:r>
              <a:rPr lang="en-US" altLang="zh-TW" dirty="0" smtClean="0"/>
              <a:t>feasible </a:t>
            </a:r>
            <a:r>
              <a:rPr lang="en-US" altLang="zh-TW" dirty="0" smtClean="0"/>
              <a:t>vector x </a:t>
            </a:r>
            <a:r>
              <a:rPr lang="en-US" altLang="zh-TW" dirty="0" err="1" smtClean="0"/>
              <a:t>ba</a:t>
            </a:r>
            <a:endParaRPr lang="en-US" altLang="zh-TW" dirty="0" smtClean="0"/>
          </a:p>
          <a:p>
            <a:r>
              <a:rPr lang="zh-TW" altLang="en-US" dirty="0" smtClean="0"/>
              <a:t>使得</a:t>
            </a:r>
            <a:r>
              <a:rPr lang="en-US" altLang="zh-TW" dirty="0" smtClean="0"/>
              <a:t>~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CF6DD2-AF56-4F88-A42D-95828974E647}" type="slidenum">
              <a:rPr lang="zh-TW" altLang="en-US" smtClean="0"/>
              <a:pPr/>
              <a:t>25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第二點 </a:t>
            </a:r>
            <a:r>
              <a:rPr lang="en-US" altLang="zh-TW" dirty="0" smtClean="0"/>
              <a:t>delta x </a:t>
            </a:r>
            <a:r>
              <a:rPr lang="zh-TW" altLang="en-US" dirty="0" smtClean="0"/>
              <a:t>必須是一個</a:t>
            </a:r>
            <a:r>
              <a:rPr lang="en-US" altLang="zh-TW" baseline="0" dirty="0" smtClean="0"/>
              <a:t>descent direction</a:t>
            </a:r>
            <a:r>
              <a:rPr lang="zh-TW" altLang="en-US" baseline="0" dirty="0" smtClean="0"/>
              <a:t>，使得走一小步能讓</a:t>
            </a:r>
            <a:r>
              <a:rPr lang="en-US" altLang="zh-TW" baseline="0" dirty="0" smtClean="0"/>
              <a:t>cost function</a:t>
            </a:r>
            <a:r>
              <a:rPr lang="zh-TW" altLang="en-US" baseline="0" dirty="0" smtClean="0"/>
              <a:t>沿著</a:t>
            </a:r>
            <a:r>
              <a:rPr lang="en-US" altLang="zh-TW" baseline="0" dirty="0" smtClean="0"/>
              <a:t>delta x</a:t>
            </a:r>
            <a:r>
              <a:rPr lang="zh-TW" altLang="en-US" baseline="0" dirty="0" smtClean="0"/>
              <a:t>減少</a:t>
            </a:r>
            <a:endParaRPr lang="en-US" altLang="zh-TW" baseline="0" dirty="0" smtClean="0"/>
          </a:p>
          <a:p>
            <a:endParaRPr lang="en-US" altLang="zh-TW" dirty="0" smtClean="0"/>
          </a:p>
          <a:p>
            <a:r>
              <a:rPr lang="zh-TW" altLang="en-US" dirty="0" smtClean="0"/>
              <a:t>下面的圖代表</a:t>
            </a:r>
            <a:r>
              <a:rPr lang="en-US" altLang="zh-TW" dirty="0" smtClean="0"/>
              <a:t>gradient vector</a:t>
            </a:r>
            <a:r>
              <a:rPr lang="en-US" altLang="zh-TW" baseline="0" dirty="0" smtClean="0"/>
              <a:t> </a:t>
            </a:r>
            <a:r>
              <a:rPr lang="zh-TW" altLang="en-US" baseline="0" dirty="0" smtClean="0"/>
              <a:t>與</a:t>
            </a:r>
            <a:r>
              <a:rPr lang="en-US" altLang="zh-TW" baseline="0" dirty="0" smtClean="0"/>
              <a:t>equal cost surfaces</a:t>
            </a:r>
            <a:r>
              <a:rPr lang="zh-TW" altLang="en-US" baseline="0" dirty="0" smtClean="0"/>
              <a:t>垂直，因此</a:t>
            </a:r>
            <a:r>
              <a:rPr lang="en-US" altLang="zh-TW" baseline="0" dirty="0" smtClean="0"/>
              <a:t>descent direction</a:t>
            </a:r>
            <a:r>
              <a:rPr lang="zh-TW" altLang="en-US" baseline="0" dirty="0" smtClean="0"/>
              <a:t>與</a:t>
            </a:r>
            <a:r>
              <a:rPr lang="en-US" altLang="zh-TW" baseline="0" dirty="0" smtClean="0"/>
              <a:t>gradient vector</a:t>
            </a:r>
            <a:r>
              <a:rPr lang="zh-TW" altLang="en-US" baseline="0" dirty="0" smtClean="0"/>
              <a:t>的角度必須大於</a:t>
            </a:r>
            <a:r>
              <a:rPr lang="en-US" altLang="zh-TW" baseline="0" dirty="0" smtClean="0"/>
              <a:t>90</a:t>
            </a:r>
            <a:r>
              <a:rPr lang="zh-TW" altLang="en-US" baseline="0" dirty="0" smtClean="0"/>
              <a:t>度</a:t>
            </a:r>
            <a:endParaRPr lang="en-US" altLang="zh-TW" baseline="0" dirty="0" smtClean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CF6DD2-AF56-4F88-A42D-95828974E647}" type="slidenum">
              <a:rPr lang="zh-TW" altLang="en-US" smtClean="0"/>
              <a:pPr/>
              <a:t>26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由於</a:t>
            </a:r>
            <a:r>
              <a:rPr lang="en-US" altLang="zh-TW" dirty="0" err="1" smtClean="0"/>
              <a:t>gradientD</a:t>
            </a:r>
            <a:r>
              <a:rPr lang="en-US" altLang="zh-TW" dirty="0" smtClean="0"/>
              <a:t>(x)</a:t>
            </a:r>
            <a:r>
              <a:rPr lang="zh-TW" altLang="en-US" dirty="0" smtClean="0"/>
              <a:t>是與</a:t>
            </a:r>
            <a:r>
              <a:rPr lang="en-US" altLang="zh-TW" dirty="0" smtClean="0"/>
              <a:t>equal cost surface</a:t>
            </a:r>
            <a:r>
              <a:rPr lang="en-US" altLang="zh-TW" baseline="0" dirty="0" smtClean="0"/>
              <a:t> of the cost function D</a:t>
            </a:r>
            <a:r>
              <a:rPr lang="zh-TW" altLang="en-US" baseline="0" dirty="0" smtClean="0"/>
              <a:t>垂直，</a:t>
            </a:r>
            <a:endParaRPr lang="en-US" altLang="zh-TW" dirty="0" smtClean="0"/>
          </a:p>
          <a:p>
            <a:r>
              <a:rPr lang="zh-TW" altLang="en-US" dirty="0" smtClean="0"/>
              <a:t>因此</a:t>
            </a:r>
            <a:r>
              <a:rPr lang="zh-TW" altLang="en-US" dirty="0" smtClean="0"/>
              <a:t>有</a:t>
            </a:r>
            <a:r>
              <a:rPr lang="en-US" altLang="zh-TW" dirty="0" err="1" smtClean="0"/>
              <a:t>eq</a:t>
            </a:r>
            <a:r>
              <a:rPr lang="en-US" altLang="zh-TW" dirty="0" smtClean="0"/>
              <a:t> 5.59 </a:t>
            </a:r>
            <a:r>
              <a:rPr lang="zh-TW" altLang="en-US" dirty="0" smtClean="0"/>
              <a:t>這個</a:t>
            </a:r>
            <a:r>
              <a:rPr lang="en-US" altLang="zh-TW" dirty="0" smtClean="0"/>
              <a:t>constraint</a:t>
            </a:r>
            <a:r>
              <a:rPr lang="zh-TW" altLang="en-US" dirty="0" smtClean="0"/>
              <a:t>   代表</a:t>
            </a:r>
            <a:r>
              <a:rPr lang="en-US" altLang="zh-TW" dirty="0" smtClean="0"/>
              <a:t>total cost</a:t>
            </a:r>
            <a:r>
              <a:rPr lang="zh-TW" altLang="en-US" dirty="0" smtClean="0"/>
              <a:t>改變的量必須是負的</a:t>
            </a:r>
            <a:endParaRPr lang="en-US" altLang="zh-TW" dirty="0" smtClean="0"/>
          </a:p>
          <a:p>
            <a:r>
              <a:rPr lang="zh-TW" altLang="en-US" dirty="0" smtClean="0"/>
              <a:t>才是一個</a:t>
            </a:r>
            <a:r>
              <a:rPr lang="en-US" altLang="zh-TW" dirty="0" smtClean="0"/>
              <a:t>descent</a:t>
            </a:r>
            <a:r>
              <a:rPr lang="en-US" altLang="zh-TW" baseline="0" dirty="0" smtClean="0"/>
              <a:t> </a:t>
            </a:r>
            <a:r>
              <a:rPr lang="en-US" altLang="zh-TW" baseline="0" dirty="0" smtClean="0"/>
              <a:t>direction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CF6DD2-AF56-4F88-A42D-95828974E647}" type="slidenum">
              <a:rPr lang="zh-TW" altLang="en-US" smtClean="0"/>
              <a:pPr/>
              <a:t>27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為了要滿足</a:t>
            </a:r>
            <a:r>
              <a:rPr lang="en-US" altLang="zh-TW" dirty="0" err="1" smtClean="0"/>
              <a:t>Eq</a:t>
            </a:r>
            <a:r>
              <a:rPr lang="en-US" altLang="zh-TW" baseline="0" dirty="0" smtClean="0"/>
              <a:t> 5.59</a:t>
            </a:r>
            <a:r>
              <a:rPr lang="zh-TW" altLang="en-US" baseline="0" dirty="0" smtClean="0"/>
              <a:t>的</a:t>
            </a:r>
            <a:r>
              <a:rPr lang="en-US" altLang="zh-TW" baseline="0" dirty="0" smtClean="0"/>
              <a:t>descent condition</a:t>
            </a:r>
            <a:r>
              <a:rPr lang="zh-TW" altLang="en-US" baseline="0" dirty="0" smtClean="0"/>
              <a:t>，</a:t>
            </a:r>
            <a:r>
              <a:rPr lang="en-US" altLang="zh-TW" baseline="0" dirty="0" smtClean="0"/>
              <a:t>delta x</a:t>
            </a:r>
            <a:r>
              <a:rPr lang="zh-TW" altLang="en-US" baseline="0" dirty="0" smtClean="0"/>
              <a:t>必須滿足</a:t>
            </a:r>
            <a:r>
              <a:rPr lang="en-US" altLang="zh-TW" baseline="0" dirty="0" smtClean="0"/>
              <a:t>flow condition</a:t>
            </a:r>
            <a:r>
              <a:rPr lang="zh-TW" altLang="en-US" baseline="0" dirty="0" smtClean="0"/>
              <a:t> </a:t>
            </a:r>
            <a:r>
              <a:rPr lang="en-US" altLang="zh-TW" baseline="0" dirty="0" err="1" smtClean="0"/>
              <a:t>Eq</a:t>
            </a:r>
            <a:r>
              <a:rPr lang="en-US" altLang="zh-TW" baseline="0" dirty="0" smtClean="0"/>
              <a:t> </a:t>
            </a:r>
            <a:r>
              <a:rPr lang="en-US" altLang="zh-TW" baseline="0" dirty="0" smtClean="0"/>
              <a:t>5.57</a:t>
            </a:r>
            <a:r>
              <a:rPr lang="zh-TW" altLang="en-US" baseline="0" dirty="0" smtClean="0"/>
              <a:t>如下</a:t>
            </a:r>
            <a:r>
              <a:rPr lang="en-US" altLang="zh-TW" baseline="0" dirty="0" smtClean="0"/>
              <a:t>~</a:t>
            </a:r>
          </a:p>
          <a:p>
            <a:r>
              <a:rPr lang="zh-TW" altLang="en-US" baseline="0" dirty="0" smtClean="0"/>
              <a:t>，</a:t>
            </a:r>
            <a:r>
              <a:rPr lang="zh-TW" altLang="en-US" baseline="0" dirty="0" smtClean="0"/>
              <a:t>以及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CF6DD2-AF56-4F88-A42D-95828974E647}" type="slidenum">
              <a:rPr lang="zh-TW" altLang="en-US" smtClean="0"/>
              <a:pPr/>
              <a:t>28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因此我們可以得到</a:t>
            </a:r>
            <a:r>
              <a:rPr lang="en-US" altLang="zh-TW" dirty="0" smtClean="0"/>
              <a:t>a</a:t>
            </a:r>
            <a:r>
              <a:rPr lang="en-US" altLang="zh-TW" baseline="0" dirty="0" smtClean="0"/>
              <a:t> broad class of iterative algorithms</a:t>
            </a:r>
          </a:p>
          <a:p>
            <a:r>
              <a:rPr lang="en-US" altLang="zh-TW" dirty="0" smtClean="0"/>
              <a:t>basic iteration </a:t>
            </a:r>
            <a:r>
              <a:rPr lang="zh-TW" altLang="en-US" dirty="0" smtClean="0"/>
              <a:t>如下</a:t>
            </a:r>
            <a:endParaRPr lang="en-US" altLang="zh-TW" dirty="0" smtClean="0"/>
          </a:p>
          <a:p>
            <a:r>
              <a:rPr lang="en-US" altLang="zh-TW" dirty="0" smtClean="0"/>
              <a:t>delta x</a:t>
            </a:r>
            <a:r>
              <a:rPr lang="zh-TW" altLang="en-US" dirty="0" smtClean="0"/>
              <a:t>是</a:t>
            </a:r>
            <a:r>
              <a:rPr lang="en-US" altLang="zh-TW" dirty="0" smtClean="0"/>
              <a:t>feasible descent direction</a:t>
            </a:r>
          </a:p>
          <a:p>
            <a:r>
              <a:rPr lang="en-US" altLang="zh-TW" dirty="0" err="1" smtClean="0"/>
              <a:t>alfa</a:t>
            </a:r>
            <a:r>
              <a:rPr lang="zh-TW" altLang="en-US" dirty="0" smtClean="0"/>
              <a:t>代表</a:t>
            </a:r>
            <a:r>
              <a:rPr lang="en-US" altLang="zh-TW" dirty="0" smtClean="0"/>
              <a:t>positive</a:t>
            </a:r>
            <a:r>
              <a:rPr lang="en-US" altLang="zh-TW" baseline="0" dirty="0" smtClean="0"/>
              <a:t> </a:t>
            </a:r>
            <a:r>
              <a:rPr lang="en-US" altLang="zh-TW" baseline="0" dirty="0" err="1" smtClean="0"/>
              <a:t>stepsize</a:t>
            </a:r>
            <a:r>
              <a:rPr lang="zh-TW" altLang="en-US" baseline="0" dirty="0" smtClean="0"/>
              <a:t> 使得</a:t>
            </a:r>
            <a:r>
              <a:rPr lang="en-US" altLang="zh-TW" baseline="0" dirty="0" smtClean="0"/>
              <a:t>cost function decreased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CF6DD2-AF56-4F88-A42D-95828974E647}" type="slidenum">
              <a:rPr lang="zh-TW" altLang="en-US" smtClean="0"/>
              <a:pPr/>
              <a:t>29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在了解</a:t>
            </a:r>
            <a:r>
              <a:rPr lang="en-US" altLang="zh-TW" dirty="0" smtClean="0"/>
              <a:t>feasible direction</a:t>
            </a:r>
            <a:r>
              <a:rPr lang="en-US" altLang="zh-TW" baseline="0" dirty="0" smtClean="0"/>
              <a:t> method</a:t>
            </a:r>
            <a:r>
              <a:rPr lang="zh-TW" altLang="en-US" baseline="0" dirty="0" smtClean="0"/>
              <a:t>後</a:t>
            </a:r>
            <a:endParaRPr lang="en-US" altLang="zh-TW" baseline="0" dirty="0" smtClean="0"/>
          </a:p>
          <a:p>
            <a:r>
              <a:rPr lang="zh-TW" altLang="en-US" baseline="0" dirty="0" smtClean="0"/>
              <a:t>來介紹一個根據這個概念發展出來的</a:t>
            </a:r>
            <a:r>
              <a:rPr lang="en-US" altLang="zh-TW" baseline="0" dirty="0" smtClean="0"/>
              <a:t>Frank-Wolfe</a:t>
            </a:r>
            <a:r>
              <a:rPr lang="zh-TW" altLang="en-US" baseline="0" dirty="0" smtClean="0"/>
              <a:t> </a:t>
            </a:r>
            <a:r>
              <a:rPr lang="en-US" altLang="zh-TW" baseline="0" dirty="0" smtClean="0"/>
              <a:t>method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CF6DD2-AF56-4F88-A42D-95828974E647}" type="slidenum">
              <a:rPr lang="zh-TW" altLang="en-US" smtClean="0"/>
              <a:pPr/>
              <a:t>30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/>
              <a:t>Frank Wolfe</a:t>
            </a:r>
            <a:r>
              <a:rPr lang="zh-TW" altLang="en-US" dirty="0" smtClean="0"/>
              <a:t> </a:t>
            </a:r>
            <a:r>
              <a:rPr lang="en-US" altLang="zh-TW" dirty="0" smtClean="0"/>
              <a:t>method</a:t>
            </a:r>
            <a:r>
              <a:rPr lang="zh-TW" altLang="en-US" dirty="0" smtClean="0"/>
              <a:t>的</a:t>
            </a:r>
            <a:r>
              <a:rPr lang="en-US" altLang="zh-TW" dirty="0" smtClean="0"/>
              <a:t>implement</a:t>
            </a:r>
            <a:r>
              <a:rPr lang="zh-TW" altLang="en-US" baseline="0" dirty="0" smtClean="0"/>
              <a:t> 步驟</a:t>
            </a:r>
            <a:r>
              <a:rPr lang="zh-TW" altLang="en-US" dirty="0" smtClean="0"/>
              <a:t>方式如下</a:t>
            </a:r>
            <a:endParaRPr lang="en-US" altLang="zh-TW" dirty="0" smtClean="0"/>
          </a:p>
          <a:p>
            <a:r>
              <a:rPr lang="zh-TW" altLang="en-US" dirty="0" smtClean="0"/>
              <a:t>給一個</a:t>
            </a:r>
            <a:r>
              <a:rPr lang="en-US" altLang="zh-TW" dirty="0" smtClean="0"/>
              <a:t>feasible path flow vector x</a:t>
            </a:r>
            <a:r>
              <a:rPr lang="zh-TW" altLang="en-US" dirty="0" smtClean="0"/>
              <a:t>，用</a:t>
            </a:r>
            <a:r>
              <a:rPr lang="en-US" altLang="zh-TW" dirty="0" smtClean="0"/>
              <a:t>shortest path algorithm</a:t>
            </a:r>
            <a:r>
              <a:rPr lang="zh-TW" altLang="en-US" dirty="0" smtClean="0"/>
              <a:t>為每個</a:t>
            </a:r>
            <a:r>
              <a:rPr lang="en-US" altLang="zh-TW" dirty="0" smtClean="0"/>
              <a:t>OD pair</a:t>
            </a:r>
            <a:r>
              <a:rPr lang="zh-TW" altLang="en-US" dirty="0" smtClean="0"/>
              <a:t>找到一條</a:t>
            </a:r>
            <a:r>
              <a:rPr lang="en-US" altLang="zh-TW" dirty="0" smtClean="0"/>
              <a:t>MFDL</a:t>
            </a:r>
            <a:r>
              <a:rPr lang="zh-TW" altLang="en-US" dirty="0" smtClean="0"/>
              <a:t> </a:t>
            </a:r>
            <a:r>
              <a:rPr lang="en-US" altLang="zh-TW" dirty="0" smtClean="0"/>
              <a:t>path</a:t>
            </a:r>
          </a:p>
          <a:p>
            <a:r>
              <a:rPr lang="zh-TW" altLang="en-US" dirty="0" smtClean="0"/>
              <a:t>令 </a:t>
            </a:r>
            <a:r>
              <a:rPr lang="en-US" altLang="zh-TW" dirty="0" smtClean="0"/>
              <a:t>x </a:t>
            </a:r>
            <a:r>
              <a:rPr lang="en-US" altLang="zh-TW" dirty="0" err="1" smtClean="0"/>
              <a:t>ba</a:t>
            </a:r>
            <a:r>
              <a:rPr lang="en-US" altLang="zh-TW" dirty="0" smtClean="0"/>
              <a:t> </a:t>
            </a:r>
            <a:r>
              <a:rPr lang="zh-TW" altLang="en-US" dirty="0" smtClean="0"/>
              <a:t>為當所有的</a:t>
            </a:r>
            <a:r>
              <a:rPr lang="en-US" altLang="zh-TW" dirty="0" smtClean="0"/>
              <a:t>input </a:t>
            </a:r>
            <a:r>
              <a:rPr lang="en-US" altLang="zh-TW" dirty="0" err="1" smtClean="0"/>
              <a:t>rw</a:t>
            </a:r>
            <a:r>
              <a:rPr lang="zh-TW" altLang="en-US" dirty="0" smtClean="0"/>
              <a:t> </a:t>
            </a:r>
            <a:r>
              <a:rPr lang="en-US" altLang="zh-TW" dirty="0" smtClean="0"/>
              <a:t>for each OD pair w</a:t>
            </a:r>
            <a:r>
              <a:rPr lang="zh-TW" altLang="en-US" dirty="0" smtClean="0"/>
              <a:t> 都經由</a:t>
            </a:r>
            <a:r>
              <a:rPr lang="en-US" altLang="zh-TW" dirty="0" smtClean="0"/>
              <a:t>MFDL</a:t>
            </a:r>
            <a:r>
              <a:rPr lang="zh-TW" altLang="en-US" dirty="0" smtClean="0"/>
              <a:t> </a:t>
            </a:r>
            <a:r>
              <a:rPr lang="en-US" altLang="zh-TW" dirty="0" smtClean="0"/>
              <a:t>path</a:t>
            </a:r>
            <a:r>
              <a:rPr lang="zh-TW" altLang="en-US" dirty="0" smtClean="0"/>
              <a:t>時的</a:t>
            </a:r>
            <a:r>
              <a:rPr lang="en-US" altLang="zh-TW" dirty="0" smtClean="0"/>
              <a:t>path</a:t>
            </a:r>
            <a:r>
              <a:rPr lang="en-US" altLang="zh-TW" baseline="0" dirty="0" smtClean="0"/>
              <a:t> flow vector</a:t>
            </a:r>
            <a:endParaRPr lang="zh-TW" altLang="en-US" dirty="0" smtClean="0"/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CF6DD2-AF56-4F88-A42D-95828974E647}" type="slidenum">
              <a:rPr lang="zh-TW" altLang="en-US" smtClean="0"/>
              <a:pPr/>
              <a:t>31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令</a:t>
            </a:r>
            <a:r>
              <a:rPr lang="en-US" altLang="zh-TW" dirty="0" smtClean="0"/>
              <a:t>a star</a:t>
            </a:r>
            <a:r>
              <a:rPr lang="zh-TW" altLang="en-US" dirty="0" smtClean="0"/>
              <a:t> </a:t>
            </a:r>
            <a:r>
              <a:rPr lang="en-US" altLang="zh-TW" dirty="0" smtClean="0"/>
              <a:t>~~</a:t>
            </a:r>
          </a:p>
          <a:p>
            <a:r>
              <a:rPr lang="zh-TW" altLang="en-US" dirty="0" smtClean="0"/>
              <a:t>那麼新的</a:t>
            </a:r>
            <a:r>
              <a:rPr lang="en-US" altLang="zh-TW" dirty="0" smtClean="0"/>
              <a:t>path flows</a:t>
            </a:r>
            <a:r>
              <a:rPr lang="zh-TW" altLang="en-US" dirty="0" smtClean="0"/>
              <a:t>可以由下面的式子</a:t>
            </a:r>
            <a:r>
              <a:rPr lang="zh-TW" altLang="en-US" dirty="0" smtClean="0"/>
              <a:t>得到</a:t>
            </a:r>
            <a:r>
              <a:rPr lang="en-US" altLang="zh-TW" dirty="0" smtClean="0"/>
              <a:t>~</a:t>
            </a:r>
          </a:p>
          <a:p>
            <a:r>
              <a:rPr lang="zh-TW" altLang="en-US" dirty="0" smtClean="0"/>
              <a:t>也就是每個</a:t>
            </a:r>
            <a:r>
              <a:rPr lang="en-US" altLang="zh-TW" dirty="0" smtClean="0"/>
              <a:t>path</a:t>
            </a:r>
            <a:r>
              <a:rPr lang="zh-TW" altLang="en-US" dirty="0" smtClean="0"/>
              <a:t>經由這個式子來調整</a:t>
            </a:r>
            <a:r>
              <a:rPr lang="en-US" altLang="zh-TW" dirty="0" smtClean="0"/>
              <a:t>path</a:t>
            </a:r>
            <a:r>
              <a:rPr lang="zh-TW" altLang="en-US" dirty="0" smtClean="0"/>
              <a:t>上的</a:t>
            </a:r>
            <a:r>
              <a:rPr lang="en-US" altLang="zh-TW" dirty="0" smtClean="0"/>
              <a:t>flow</a:t>
            </a:r>
            <a:endParaRPr lang="zh-TW" altLang="en-US" dirty="0" smtClean="0"/>
          </a:p>
          <a:p>
            <a:r>
              <a:rPr lang="zh-TW" altLang="en-US" dirty="0" smtClean="0"/>
              <a:t>之後再由步驟一重新開始找</a:t>
            </a:r>
            <a:r>
              <a:rPr lang="en-US" altLang="zh-TW" dirty="0" smtClean="0"/>
              <a:t>MFDL</a:t>
            </a:r>
            <a:endParaRPr lang="en-US" altLang="zh-TW" dirty="0"/>
          </a:p>
          <a:p>
            <a:r>
              <a:rPr lang="zh-TW" altLang="en-US" dirty="0" smtClean="0"/>
              <a:t>因為每一次</a:t>
            </a:r>
            <a:r>
              <a:rPr lang="en-US" altLang="zh-TW" dirty="0" smtClean="0"/>
              <a:t>shift</a:t>
            </a:r>
            <a:r>
              <a:rPr lang="en-US" altLang="zh-TW" baseline="0" dirty="0" smtClean="0"/>
              <a:t> flow</a:t>
            </a:r>
            <a:r>
              <a:rPr lang="zh-TW" altLang="en-US" baseline="0" dirty="0" smtClean="0"/>
              <a:t>，都會讓</a:t>
            </a:r>
            <a:r>
              <a:rPr lang="en-US" altLang="zh-TW" baseline="0" dirty="0" smtClean="0"/>
              <a:t>path</a:t>
            </a:r>
            <a:r>
              <a:rPr lang="zh-TW" altLang="en-US" baseline="0" dirty="0" smtClean="0"/>
              <a:t>的</a:t>
            </a:r>
            <a:r>
              <a:rPr lang="en-US" altLang="zh-TW" baseline="0" dirty="0" smtClean="0"/>
              <a:t>first derivative length</a:t>
            </a:r>
            <a:r>
              <a:rPr lang="zh-TW" altLang="en-US" baseline="0" dirty="0" smtClean="0"/>
              <a:t>改變</a:t>
            </a:r>
            <a:endParaRPr lang="en-US" altLang="zh-TW" baseline="0" dirty="0" smtClean="0"/>
          </a:p>
          <a:p>
            <a:r>
              <a:rPr lang="zh-TW" altLang="en-US" baseline="0" dirty="0" smtClean="0"/>
              <a:t>因此</a:t>
            </a:r>
            <a:r>
              <a:rPr lang="en-US" altLang="zh-TW" baseline="0" dirty="0" smtClean="0"/>
              <a:t>MFDL</a:t>
            </a:r>
            <a:r>
              <a:rPr lang="zh-TW" altLang="en-US" baseline="0" dirty="0" smtClean="0"/>
              <a:t> </a:t>
            </a:r>
            <a:r>
              <a:rPr lang="en-US" altLang="zh-TW" baseline="0" dirty="0" smtClean="0"/>
              <a:t>path</a:t>
            </a:r>
            <a:r>
              <a:rPr lang="zh-TW" altLang="en-US" baseline="0" dirty="0" smtClean="0"/>
              <a:t>也會改變，所以必須以</a:t>
            </a:r>
            <a:r>
              <a:rPr lang="en-US" altLang="zh-TW" baseline="0" dirty="0" smtClean="0"/>
              <a:t>iterative</a:t>
            </a:r>
            <a:r>
              <a:rPr lang="zh-TW" altLang="en-US" baseline="0" dirty="0" smtClean="0"/>
              <a:t>的方式去接近最佳解</a:t>
            </a:r>
            <a:endParaRPr lang="en-US" altLang="zh-TW" baseline="0" dirty="0" smtClean="0"/>
          </a:p>
          <a:p>
            <a:r>
              <a:rPr lang="zh-TW" altLang="en-US" baseline="0" dirty="0" smtClean="0"/>
              <a:t>之後的例子會看到實際運作狀況</a:t>
            </a:r>
            <a:endParaRPr lang="en-US" altLang="zh-TW" dirty="0" smtClean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CF6DD2-AF56-4F88-A42D-95828974E647}" type="slidenum">
              <a:rPr lang="zh-TW" altLang="en-US" smtClean="0"/>
              <a:pPr/>
              <a:t>32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這個方法的特點</a:t>
            </a:r>
            <a:r>
              <a:rPr lang="zh-TW" altLang="en-US" dirty="0" smtClean="0"/>
              <a:t>是</a:t>
            </a:r>
            <a:r>
              <a:rPr lang="en-US" altLang="zh-TW" dirty="0" smtClean="0"/>
              <a:t>:</a:t>
            </a:r>
          </a:p>
          <a:p>
            <a:r>
              <a:rPr lang="zh-TW" altLang="en-US" dirty="0" smtClean="0"/>
              <a:t>由</a:t>
            </a:r>
            <a:r>
              <a:rPr lang="en-US" altLang="zh-TW" dirty="0" smtClean="0"/>
              <a:t>non-shortest paths</a:t>
            </a:r>
            <a:r>
              <a:rPr lang="zh-TW" altLang="en-US" dirty="0" smtClean="0"/>
              <a:t>轉換的</a:t>
            </a:r>
            <a:r>
              <a:rPr lang="en-US" altLang="zh-TW" dirty="0" smtClean="0"/>
              <a:t>flow</a:t>
            </a:r>
            <a:r>
              <a:rPr lang="zh-TW" altLang="en-US" dirty="0" smtClean="0"/>
              <a:t>的比例 </a:t>
            </a:r>
            <a:r>
              <a:rPr lang="en-US" altLang="zh-TW" dirty="0" smtClean="0"/>
              <a:t>(</a:t>
            </a:r>
            <a:r>
              <a:rPr lang="en-US" altLang="zh-TW" dirty="0" err="1" smtClean="0"/>
              <a:t>alfa</a:t>
            </a:r>
            <a:r>
              <a:rPr lang="en-US" altLang="zh-TW" dirty="0" smtClean="0"/>
              <a:t>) </a:t>
            </a:r>
            <a:r>
              <a:rPr lang="zh-TW" altLang="en-US" dirty="0" smtClean="0"/>
              <a:t>是一樣的</a:t>
            </a:r>
            <a:endParaRPr lang="en-US" altLang="zh-TW" dirty="0" smtClean="0"/>
          </a:p>
          <a:p>
            <a:r>
              <a:rPr lang="zh-TW" altLang="en-US" dirty="0" smtClean="0"/>
              <a:t>這也是</a:t>
            </a:r>
            <a:r>
              <a:rPr lang="en-US" altLang="zh-TW" dirty="0" smtClean="0"/>
              <a:t>Frank-Wolfe</a:t>
            </a:r>
            <a:r>
              <a:rPr lang="zh-TW" altLang="en-US" dirty="0" smtClean="0"/>
              <a:t>與</a:t>
            </a:r>
            <a:r>
              <a:rPr lang="en-US" altLang="zh-TW" dirty="0" smtClean="0"/>
              <a:t>gradient projection</a:t>
            </a:r>
            <a:r>
              <a:rPr lang="zh-TW" altLang="en-US" dirty="0" smtClean="0"/>
              <a:t>的不一樣之處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CF6DD2-AF56-4F88-A42D-95828974E647}" type="slidenum">
              <a:rPr lang="zh-TW" altLang="en-US" smtClean="0"/>
              <a:pPr/>
              <a:t>33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首先考慮</a:t>
            </a:r>
            <a:r>
              <a:rPr lang="en-US" altLang="zh-TW" dirty="0" smtClean="0"/>
              <a:t>three link network</a:t>
            </a:r>
            <a:r>
              <a:rPr lang="zh-TW" altLang="en-US" dirty="0" smtClean="0"/>
              <a:t>與一個</a:t>
            </a:r>
            <a:r>
              <a:rPr lang="en-US" altLang="zh-TW" dirty="0" smtClean="0"/>
              <a:t>OD pair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CF6DD2-AF56-4F88-A42D-95828974E647}" type="slidenum">
              <a:rPr lang="zh-TW" altLang="en-US" smtClean="0"/>
              <a:pPr/>
              <a:t>34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則三條路徑與其上的</a:t>
            </a:r>
            <a:r>
              <a:rPr lang="en-US" altLang="zh-TW" dirty="0" smtClean="0"/>
              <a:t>flow x1 x2 x3</a:t>
            </a:r>
            <a:r>
              <a:rPr lang="zh-TW" altLang="en-US" dirty="0" smtClean="0"/>
              <a:t>必須滿足這個</a:t>
            </a:r>
            <a:r>
              <a:rPr lang="en-US" altLang="zh-TW" dirty="0" smtClean="0"/>
              <a:t>constraint</a:t>
            </a:r>
            <a:r>
              <a:rPr lang="zh-TW" altLang="en-US" baseline="0" dirty="0" smtClean="0"/>
              <a:t> 如下圖</a:t>
            </a:r>
            <a:endParaRPr lang="en-US" altLang="zh-TW" dirty="0" smtClean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CF6DD2-AF56-4F88-A42D-95828974E647}" type="slidenum">
              <a:rPr lang="zh-TW" altLang="en-US" smtClean="0"/>
              <a:pPr/>
              <a:t>35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而</a:t>
            </a:r>
            <a:r>
              <a:rPr lang="en-US" altLang="zh-TW" dirty="0" smtClean="0"/>
              <a:t>cost</a:t>
            </a:r>
            <a:r>
              <a:rPr lang="zh-TW" altLang="en-US" dirty="0" smtClean="0"/>
              <a:t> </a:t>
            </a:r>
            <a:r>
              <a:rPr lang="en-US" altLang="zh-TW" dirty="0" smtClean="0"/>
              <a:t>function</a:t>
            </a:r>
            <a:r>
              <a:rPr lang="zh-TW" altLang="en-US" dirty="0" smtClean="0"/>
              <a:t>為這個式子</a:t>
            </a:r>
            <a:endParaRPr lang="en-US" altLang="zh-TW" dirty="0" smtClean="0"/>
          </a:p>
          <a:p>
            <a:r>
              <a:rPr lang="en-US" altLang="zh-TW" dirty="0" smtClean="0"/>
              <a:t>0.55x3</a:t>
            </a:r>
            <a:r>
              <a:rPr lang="zh-TW" altLang="en-US" dirty="0" smtClean="0"/>
              <a:t>代表</a:t>
            </a:r>
            <a:r>
              <a:rPr lang="en-US" altLang="zh-TW" dirty="0" smtClean="0"/>
              <a:t>path 3</a:t>
            </a:r>
            <a:r>
              <a:rPr lang="zh-TW" altLang="en-US" dirty="0" smtClean="0"/>
              <a:t>的</a:t>
            </a:r>
            <a:r>
              <a:rPr lang="en-US" altLang="zh-TW" dirty="0" smtClean="0"/>
              <a:t>first</a:t>
            </a:r>
            <a:r>
              <a:rPr lang="en-US" altLang="zh-TW" baseline="0" dirty="0" smtClean="0"/>
              <a:t> derivative length</a:t>
            </a:r>
            <a:r>
              <a:rPr lang="zh-TW" altLang="en-US" baseline="0" dirty="0" smtClean="0"/>
              <a:t>較長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CF6DD2-AF56-4F88-A42D-95828974E647}" type="slidenum">
              <a:rPr lang="zh-TW" altLang="en-US" smtClean="0"/>
              <a:pPr/>
              <a:t>36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這是個可以分析解決的簡單問題，我們可以設</a:t>
            </a:r>
            <a:r>
              <a:rPr lang="en-US" altLang="zh-TW" dirty="0" smtClean="0"/>
              <a:t>optimal solution x *~~</a:t>
            </a:r>
          </a:p>
          <a:p>
            <a:r>
              <a:rPr lang="zh-TW" altLang="en-US" dirty="0" smtClean="0"/>
              <a:t>且我們一定可以知道</a:t>
            </a:r>
            <a:r>
              <a:rPr lang="en-US" altLang="zh-TW" dirty="0" smtClean="0"/>
              <a:t>x</a:t>
            </a:r>
            <a:r>
              <a:rPr lang="zh-TW" altLang="en-US" dirty="0" smtClean="0"/>
              <a:t>*</a:t>
            </a:r>
            <a:r>
              <a:rPr lang="en-US" altLang="zh-TW" dirty="0" smtClean="0"/>
              <a:t>1 = x</a:t>
            </a:r>
            <a:r>
              <a:rPr lang="zh-TW" altLang="en-US" dirty="0" smtClean="0"/>
              <a:t>*</a:t>
            </a:r>
            <a:r>
              <a:rPr lang="en-US" altLang="zh-TW" dirty="0" smtClean="0"/>
              <a:t>2</a:t>
            </a:r>
            <a:r>
              <a:rPr lang="zh-TW" altLang="en-US" dirty="0" smtClean="0"/>
              <a:t>  因為</a:t>
            </a:r>
            <a:r>
              <a:rPr lang="en-US" altLang="zh-TW" dirty="0" smtClean="0"/>
              <a:t>x1</a:t>
            </a:r>
            <a:r>
              <a:rPr lang="en-US" altLang="zh-TW" baseline="0" dirty="0" smtClean="0"/>
              <a:t> x2</a:t>
            </a:r>
            <a:r>
              <a:rPr lang="zh-TW" altLang="en-US" baseline="0" dirty="0" smtClean="0"/>
              <a:t>都是</a:t>
            </a:r>
            <a:r>
              <a:rPr lang="en-US" altLang="zh-TW" baseline="0" dirty="0" smtClean="0"/>
              <a:t>MFDL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CF6DD2-AF56-4F88-A42D-95828974E647}" type="slidenum">
              <a:rPr lang="zh-TW" altLang="en-US" smtClean="0"/>
              <a:pPr/>
              <a:t>37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因此我們有兩種可能</a:t>
            </a:r>
            <a:endParaRPr lang="en-US" altLang="zh-TW" dirty="0" smtClean="0"/>
          </a:p>
          <a:p>
            <a:r>
              <a:rPr lang="zh-TW" altLang="en-US" dirty="0" smtClean="0"/>
              <a:t>第一個 </a:t>
            </a:r>
            <a:r>
              <a:rPr lang="en-US" altLang="zh-TW" dirty="0" smtClean="0"/>
              <a:t>~</a:t>
            </a:r>
            <a:r>
              <a:rPr lang="zh-TW" altLang="en-US" dirty="0" smtClean="0"/>
              <a:t> 第二個</a:t>
            </a:r>
            <a:r>
              <a:rPr lang="en-US" altLang="zh-TW" dirty="0" smtClean="0"/>
              <a:t>~</a:t>
            </a:r>
          </a:p>
          <a:p>
            <a:r>
              <a:rPr lang="zh-TW" altLang="en-US" dirty="0" smtClean="0"/>
              <a:t>然而</a:t>
            </a:r>
            <a:r>
              <a:rPr lang="en-US" altLang="zh-TW" dirty="0" smtClean="0"/>
              <a:t>b</a:t>
            </a:r>
            <a:r>
              <a:rPr lang="zh-TW" altLang="en-US" dirty="0" smtClean="0"/>
              <a:t>是不可能發生的音為根據</a:t>
            </a:r>
            <a:r>
              <a:rPr lang="en-US" altLang="zh-TW" dirty="0" smtClean="0"/>
              <a:t>optimality condition</a:t>
            </a:r>
          </a:p>
          <a:p>
            <a:r>
              <a:rPr lang="zh-TW" altLang="en-US" dirty="0" smtClean="0"/>
              <a:t>對</a:t>
            </a:r>
            <a:r>
              <a:rPr lang="en-US" altLang="zh-TW" dirty="0" smtClean="0"/>
              <a:t>x3</a:t>
            </a:r>
            <a:r>
              <a:rPr lang="zh-TW" altLang="en-US" dirty="0" smtClean="0"/>
              <a:t>的偏微分一定要小於等於對</a:t>
            </a:r>
            <a:r>
              <a:rPr lang="en-US" altLang="zh-TW" dirty="0" smtClean="0"/>
              <a:t>x1</a:t>
            </a:r>
            <a:r>
              <a:rPr lang="zh-TW" altLang="en-US" dirty="0" smtClean="0"/>
              <a:t>的偏微分   </a:t>
            </a:r>
            <a:r>
              <a:rPr lang="en-US" altLang="zh-TW" dirty="0" smtClean="0"/>
              <a:t>x*3</a:t>
            </a:r>
            <a:r>
              <a:rPr lang="zh-TW" altLang="en-US" dirty="0" smtClean="0"/>
              <a:t>才可能大於</a:t>
            </a:r>
            <a:r>
              <a:rPr lang="en-US" altLang="zh-TW" dirty="0" smtClean="0"/>
              <a:t>0</a:t>
            </a:r>
          </a:p>
          <a:p>
            <a:r>
              <a:rPr lang="zh-TW" altLang="en-US" dirty="0" smtClean="0"/>
              <a:t>因此很明顯</a:t>
            </a:r>
            <a:r>
              <a:rPr lang="en-US" altLang="zh-TW" dirty="0" smtClean="0"/>
              <a:t>B</a:t>
            </a:r>
            <a:r>
              <a:rPr lang="zh-TW" altLang="en-US" dirty="0" smtClean="0"/>
              <a:t>是錯的</a:t>
            </a:r>
            <a:endParaRPr lang="en-US" altLang="zh-TW" dirty="0" smtClean="0"/>
          </a:p>
          <a:p>
            <a:r>
              <a:rPr lang="zh-TW" altLang="en-US" dirty="0" smtClean="0"/>
              <a:t>因此</a:t>
            </a:r>
            <a:r>
              <a:rPr lang="en-US" altLang="zh-TW" dirty="0" smtClean="0"/>
              <a:t>optimal solution </a:t>
            </a:r>
            <a:r>
              <a:rPr lang="zh-TW" altLang="en-US" dirty="0" smtClean="0"/>
              <a:t>為</a:t>
            </a:r>
            <a:r>
              <a:rPr lang="en-US" altLang="zh-TW" dirty="0" smtClean="0"/>
              <a:t>~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CF6DD2-AF56-4F88-A42D-95828974E647}" type="slidenum">
              <a:rPr lang="zh-TW" altLang="en-US" smtClean="0"/>
              <a:pPr/>
              <a:t>38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因此我們可以</a:t>
            </a:r>
            <a:r>
              <a:rPr lang="zh-TW" altLang="en-US" dirty="0" smtClean="0"/>
              <a:t>知道</a:t>
            </a:r>
            <a:r>
              <a:rPr lang="en-US" altLang="zh-TW" dirty="0" smtClean="0"/>
              <a:t>shortest </a:t>
            </a:r>
            <a:r>
              <a:rPr lang="en-US" altLang="zh-TW" dirty="0" smtClean="0"/>
              <a:t>path</a:t>
            </a:r>
            <a:r>
              <a:rPr lang="zh-TW" altLang="en-US" dirty="0" smtClean="0"/>
              <a:t>不是</a:t>
            </a:r>
            <a:r>
              <a:rPr lang="en-US" altLang="zh-TW" dirty="0" smtClean="0"/>
              <a:t>1</a:t>
            </a:r>
            <a:r>
              <a:rPr lang="zh-TW" altLang="en-US" dirty="0" smtClean="0"/>
              <a:t>就是</a:t>
            </a:r>
            <a:r>
              <a:rPr lang="en-US" altLang="zh-TW" dirty="0" smtClean="0"/>
              <a:t>2</a:t>
            </a:r>
          </a:p>
          <a:p>
            <a:r>
              <a:rPr lang="en-US" altLang="zh-TW" dirty="0" smtClean="0"/>
              <a:t>depending on </a:t>
            </a:r>
            <a:r>
              <a:rPr lang="zh-TW" altLang="en-US" dirty="0" smtClean="0"/>
              <a:t>哪一個</a:t>
            </a:r>
            <a:r>
              <a:rPr lang="en-US" altLang="zh-TW" dirty="0" smtClean="0"/>
              <a:t>path</a:t>
            </a:r>
            <a:r>
              <a:rPr lang="zh-TW" altLang="en-US" dirty="0" smtClean="0"/>
              <a:t>上的</a:t>
            </a:r>
            <a:r>
              <a:rPr lang="en-US" altLang="zh-TW" dirty="0" smtClean="0"/>
              <a:t>flow</a:t>
            </a:r>
            <a:r>
              <a:rPr lang="zh-TW" altLang="en-US" dirty="0" smtClean="0"/>
              <a:t>較大</a:t>
            </a:r>
            <a:r>
              <a:rPr lang="en-US" altLang="zh-TW" dirty="0" smtClean="0"/>
              <a:t>~</a:t>
            </a:r>
            <a:endParaRPr lang="en-US" altLang="zh-TW" dirty="0" smtClean="0"/>
          </a:p>
          <a:p>
            <a:r>
              <a:rPr lang="zh-TW" altLang="en-US" dirty="0" smtClean="0"/>
              <a:t>得到</a:t>
            </a:r>
            <a:r>
              <a:rPr lang="en-US" altLang="zh-TW" dirty="0" smtClean="0"/>
              <a:t>corresponding shortest path flow</a:t>
            </a:r>
            <a:r>
              <a:rPr lang="zh-TW" altLang="en-US" dirty="0" smtClean="0"/>
              <a:t>為</a:t>
            </a:r>
            <a:endParaRPr lang="en-US" altLang="zh-TW" dirty="0" smtClean="0"/>
          </a:p>
          <a:p>
            <a:r>
              <a:rPr lang="en-US" altLang="zh-TW" dirty="0" smtClean="0"/>
              <a:t>~</a:t>
            </a:r>
          </a:p>
          <a:p>
            <a:r>
              <a:rPr lang="zh-TW" altLang="en-US" dirty="0" smtClean="0"/>
              <a:t>因此</a:t>
            </a:r>
            <a:r>
              <a:rPr lang="en-US" altLang="zh-TW" dirty="0" smtClean="0"/>
              <a:t>Frank-Wolfe iteration</a:t>
            </a:r>
            <a:r>
              <a:rPr lang="zh-TW" altLang="en-US" dirty="0" smtClean="0"/>
              <a:t>就如下有兩種可能</a:t>
            </a:r>
            <a:endParaRPr lang="en-US" altLang="zh-TW" dirty="0" smtClean="0"/>
          </a:p>
          <a:p>
            <a:r>
              <a:rPr lang="en-US" altLang="zh-TW" dirty="0" smtClean="0"/>
              <a:t>x1</a:t>
            </a:r>
            <a:r>
              <a:rPr lang="en-US" altLang="zh-TW" baseline="0" dirty="0" smtClean="0"/>
              <a:t> &lt;= x2</a:t>
            </a:r>
            <a:r>
              <a:rPr lang="zh-TW" altLang="en-US" baseline="0" dirty="0" smtClean="0"/>
              <a:t>與</a:t>
            </a:r>
            <a:r>
              <a:rPr lang="en-US" altLang="zh-TW" baseline="0" dirty="0" smtClean="0"/>
              <a:t>x2&lt;x1</a:t>
            </a:r>
            <a:r>
              <a:rPr lang="zh-TW" altLang="en-US" baseline="0" dirty="0" smtClean="0"/>
              <a:t>有不同的</a:t>
            </a:r>
            <a:r>
              <a:rPr lang="en-US" altLang="zh-TW" baseline="0" dirty="0" smtClean="0"/>
              <a:t>delta x</a:t>
            </a:r>
            <a:r>
              <a:rPr lang="zh-TW" altLang="en-US" baseline="0" dirty="0" smtClean="0"/>
              <a:t>，也就是</a:t>
            </a:r>
            <a:r>
              <a:rPr lang="en-US" altLang="zh-TW" baseline="0" dirty="0" smtClean="0"/>
              <a:t>feasible direction vector</a:t>
            </a:r>
            <a:endParaRPr lang="en-US" altLang="zh-TW" dirty="0" smtClean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CF6DD2-AF56-4F88-A42D-95828974E647}" type="slidenum">
              <a:rPr lang="zh-TW" altLang="en-US" smtClean="0"/>
              <a:pPr/>
              <a:t>39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因此這個</a:t>
            </a:r>
            <a:r>
              <a:rPr lang="en-US" altLang="zh-TW" dirty="0" smtClean="0"/>
              <a:t>example</a:t>
            </a:r>
            <a:r>
              <a:rPr lang="zh-TW" altLang="en-US" dirty="0" smtClean="0"/>
              <a:t>會出現以下的步驟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CF6DD2-AF56-4F88-A42D-95828974E647}" type="slidenum">
              <a:rPr lang="zh-TW" altLang="en-US" smtClean="0"/>
              <a:pPr/>
              <a:t>40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重點在</a:t>
            </a:r>
            <a:r>
              <a:rPr lang="en-US" altLang="zh-TW" dirty="0" err="1" smtClean="0"/>
              <a:t>alfa</a:t>
            </a:r>
            <a:r>
              <a:rPr lang="zh-TW" altLang="en-US" dirty="0" smtClean="0"/>
              <a:t>的選擇，選得好可以接近最佳解</a:t>
            </a:r>
            <a:endParaRPr lang="en-US" altLang="zh-TW" dirty="0" smtClean="0"/>
          </a:p>
          <a:p>
            <a:r>
              <a:rPr lang="zh-TW" altLang="en-US" dirty="0" smtClean="0"/>
              <a:t>不好可能會多走或少走</a:t>
            </a:r>
            <a:endParaRPr lang="en-US" altLang="zh-TW" dirty="0" smtClean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CF6DD2-AF56-4F88-A42D-95828974E647}" type="slidenum">
              <a:rPr lang="zh-TW" altLang="en-US" smtClean="0"/>
              <a:pPr/>
              <a:t>41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那麼</a:t>
            </a:r>
            <a:r>
              <a:rPr lang="en-US" altLang="zh-TW" dirty="0" err="1" smtClean="0"/>
              <a:t>stepsize</a:t>
            </a:r>
            <a:r>
              <a:rPr lang="en-US" altLang="zh-TW" dirty="0" smtClean="0"/>
              <a:t> a*</a:t>
            </a:r>
            <a:r>
              <a:rPr lang="zh-TW" altLang="en-US" dirty="0" smtClean="0"/>
              <a:t>是可以分析得到的，藉由將</a:t>
            </a:r>
            <a:r>
              <a:rPr lang="en-US" altLang="zh-TW" dirty="0" smtClean="0"/>
              <a:t>D</a:t>
            </a:r>
            <a:r>
              <a:rPr lang="zh-TW" altLang="en-US" dirty="0" smtClean="0"/>
              <a:t> 也就是</a:t>
            </a:r>
            <a:r>
              <a:rPr lang="en-US" altLang="zh-TW" dirty="0" smtClean="0"/>
              <a:t>cost function</a:t>
            </a:r>
            <a:r>
              <a:rPr lang="zh-TW" altLang="en-US" dirty="0" smtClean="0"/>
              <a:t>對</a:t>
            </a:r>
            <a:r>
              <a:rPr lang="en-US" altLang="zh-TW" dirty="0" smtClean="0"/>
              <a:t>a</a:t>
            </a:r>
            <a:r>
              <a:rPr lang="zh-TW" altLang="en-US" dirty="0" smtClean="0"/>
              <a:t>做偏微分並令等於</a:t>
            </a:r>
            <a:r>
              <a:rPr lang="en-US" altLang="zh-TW" dirty="0" smtClean="0"/>
              <a:t>0</a:t>
            </a:r>
            <a:r>
              <a:rPr lang="zh-TW" altLang="en-US" dirty="0" smtClean="0"/>
              <a:t>可以得到</a:t>
            </a:r>
            <a:r>
              <a:rPr lang="en-US" altLang="zh-TW" dirty="0" smtClean="0"/>
              <a:t>a</a:t>
            </a:r>
          </a:p>
          <a:p>
            <a:r>
              <a:rPr lang="zh-TW" altLang="en-US" dirty="0" smtClean="0"/>
              <a:t>一般有一個簡單的</a:t>
            </a:r>
            <a:r>
              <a:rPr lang="en-US" altLang="zh-TW" dirty="0" smtClean="0"/>
              <a:t>method</a:t>
            </a:r>
            <a:r>
              <a:rPr lang="zh-TW" altLang="en-US" dirty="0" smtClean="0"/>
              <a:t>可以用是如下這個式子</a:t>
            </a:r>
            <a:endParaRPr lang="en-US" altLang="zh-TW" dirty="0" smtClean="0"/>
          </a:p>
          <a:p>
            <a:r>
              <a:rPr lang="zh-TW" altLang="en-US" dirty="0" smtClean="0"/>
              <a:t>這是由</a:t>
            </a:r>
            <a:r>
              <a:rPr lang="en-US" altLang="zh-TW" dirty="0" smtClean="0"/>
              <a:t>second-Taylor</a:t>
            </a:r>
            <a:r>
              <a:rPr lang="en-US" altLang="zh-TW" baseline="0" dirty="0" smtClean="0"/>
              <a:t> approximation</a:t>
            </a:r>
            <a:r>
              <a:rPr lang="zh-TW" altLang="en-US" baseline="0" dirty="0" smtClean="0"/>
              <a:t>得到的，過程不在這裡贅述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CF6DD2-AF56-4F88-A42D-95828974E647}" type="slidenum">
              <a:rPr lang="zh-TW" altLang="en-US" smtClean="0"/>
              <a:pPr/>
              <a:t>42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那麼在什麼樣的情境下</a:t>
            </a:r>
            <a:r>
              <a:rPr lang="en-US" altLang="zh-TW" dirty="0" smtClean="0"/>
              <a:t>Frank Wolfe</a:t>
            </a:r>
            <a:r>
              <a:rPr lang="zh-TW" altLang="en-US" baseline="0" dirty="0" smtClean="0"/>
              <a:t> </a:t>
            </a:r>
            <a:r>
              <a:rPr lang="en-US" altLang="zh-TW" baseline="0" dirty="0" smtClean="0"/>
              <a:t>method</a:t>
            </a:r>
            <a:r>
              <a:rPr lang="zh-TW" altLang="en-US" baseline="0" dirty="0" smtClean="0"/>
              <a:t>較有優勢呢</a:t>
            </a:r>
            <a:r>
              <a:rPr lang="en-US" altLang="zh-TW" baseline="0" dirty="0" smtClean="0"/>
              <a:t>?</a:t>
            </a:r>
          </a:p>
          <a:p>
            <a:r>
              <a:rPr lang="zh-TW" altLang="en-US" baseline="0" dirty="0" smtClean="0"/>
              <a:t>作者說當我們沒打算求得</a:t>
            </a:r>
            <a:r>
              <a:rPr lang="en-US" altLang="zh-TW" baseline="0" dirty="0" smtClean="0"/>
              <a:t>optimal path flows</a:t>
            </a:r>
            <a:r>
              <a:rPr lang="zh-TW" altLang="en-US" baseline="0" dirty="0" smtClean="0"/>
              <a:t>，只對</a:t>
            </a:r>
            <a:r>
              <a:rPr lang="en-US" altLang="zh-TW" baseline="0" dirty="0" smtClean="0"/>
              <a:t>total optimal total link flows</a:t>
            </a:r>
            <a:r>
              <a:rPr lang="zh-TW" altLang="en-US" baseline="0" dirty="0" smtClean="0"/>
              <a:t> </a:t>
            </a:r>
            <a:r>
              <a:rPr lang="en-US" altLang="zh-TW" baseline="0" dirty="0" err="1" smtClean="0"/>
              <a:t>Fij</a:t>
            </a:r>
            <a:r>
              <a:rPr lang="zh-TW" altLang="en-US" baseline="0" dirty="0" smtClean="0"/>
              <a:t>有興趣時  可以用</a:t>
            </a:r>
            <a:r>
              <a:rPr lang="en-US" altLang="zh-TW" baseline="0" dirty="0" smtClean="0"/>
              <a:t>FW</a:t>
            </a:r>
          </a:p>
          <a:p>
            <a:r>
              <a:rPr lang="zh-TW" altLang="en-US" dirty="0" smtClean="0"/>
              <a:t>原因是所需要的</a:t>
            </a:r>
            <a:r>
              <a:rPr lang="en-US" altLang="zh-TW" dirty="0" smtClean="0"/>
              <a:t>storage</a:t>
            </a:r>
            <a:r>
              <a:rPr lang="zh-TW" altLang="en-US" dirty="0" smtClean="0"/>
              <a:t>相對其他方法較低，因此可以用於解決較大的</a:t>
            </a:r>
            <a:r>
              <a:rPr lang="en-US" altLang="zh-TW" dirty="0" smtClean="0"/>
              <a:t>network problem</a:t>
            </a:r>
          </a:p>
          <a:p>
            <a:r>
              <a:rPr lang="zh-TW" altLang="en-US" dirty="0" smtClean="0"/>
              <a:t>只需要存</a:t>
            </a:r>
            <a:r>
              <a:rPr lang="en-US" altLang="zh-TW" dirty="0" smtClean="0"/>
              <a:t>~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CF6DD2-AF56-4F88-A42D-95828974E647}" type="slidenum">
              <a:rPr lang="zh-TW" altLang="en-US" smtClean="0"/>
              <a:pPr/>
              <a:t>43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再來介紹</a:t>
            </a:r>
            <a:r>
              <a:rPr lang="en-US" altLang="zh-TW" dirty="0" smtClean="0"/>
              <a:t>Gradient</a:t>
            </a:r>
            <a:r>
              <a:rPr lang="en-US" altLang="zh-TW" baseline="0" dirty="0" smtClean="0"/>
              <a:t> Projection Method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CF6DD2-AF56-4F88-A42D-95828974E647}" type="slidenum">
              <a:rPr lang="zh-TW" altLang="en-US" smtClean="0"/>
              <a:pPr/>
              <a:t>44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這是另一種</a:t>
            </a:r>
            <a:r>
              <a:rPr lang="en-US" altLang="zh-TW" dirty="0" smtClean="0"/>
              <a:t>feasible direction algorithm</a:t>
            </a:r>
            <a:r>
              <a:rPr lang="zh-TW" altLang="en-US" dirty="0" smtClean="0"/>
              <a:t>比</a:t>
            </a:r>
            <a:r>
              <a:rPr lang="en-US" altLang="zh-TW" dirty="0" smtClean="0"/>
              <a:t>Frank Wolfe</a:t>
            </a:r>
            <a:r>
              <a:rPr lang="zh-TW" altLang="en-US" dirty="0" smtClean="0"/>
              <a:t>要來的快且</a:t>
            </a:r>
            <a:r>
              <a:rPr lang="en-US" altLang="zh-TW" dirty="0" smtClean="0"/>
              <a:t>more</a:t>
            </a:r>
            <a:r>
              <a:rPr lang="en-US" altLang="zh-TW" baseline="0" dirty="0" smtClean="0"/>
              <a:t> readily to distributed implementation</a:t>
            </a:r>
          </a:p>
          <a:p>
            <a:r>
              <a:rPr lang="zh-TW" altLang="en-US" dirty="0" smtClean="0"/>
              <a:t>這個方法也同樣是基於</a:t>
            </a:r>
            <a:r>
              <a:rPr lang="en-US" altLang="zh-TW" dirty="0" smtClean="0"/>
              <a:t>shortest path</a:t>
            </a:r>
            <a:r>
              <a:rPr lang="zh-TW" altLang="en-US" dirty="0" smtClean="0"/>
              <a:t>，每個</a:t>
            </a:r>
            <a:r>
              <a:rPr lang="en-US" altLang="zh-TW" dirty="0" smtClean="0"/>
              <a:t>OD</a:t>
            </a:r>
            <a:r>
              <a:rPr lang="zh-TW" altLang="en-US" dirty="0" smtClean="0"/>
              <a:t> </a:t>
            </a:r>
            <a:r>
              <a:rPr lang="en-US" altLang="zh-TW" dirty="0" smtClean="0"/>
              <a:t>pair</a:t>
            </a:r>
            <a:r>
              <a:rPr lang="zh-TW" altLang="en-US" dirty="0" smtClean="0"/>
              <a:t>都必須找到一條</a:t>
            </a:r>
            <a:r>
              <a:rPr lang="en-US" altLang="zh-TW" dirty="0" smtClean="0"/>
              <a:t>MFDL</a:t>
            </a:r>
          </a:p>
          <a:p>
            <a:r>
              <a:rPr lang="zh-TW" altLang="en-US" dirty="0" smtClean="0"/>
              <a:t>每個</a:t>
            </a:r>
            <a:r>
              <a:rPr lang="en-US" altLang="zh-TW" dirty="0" smtClean="0"/>
              <a:t>path</a:t>
            </a:r>
            <a:r>
              <a:rPr lang="zh-TW" altLang="en-US" dirty="0" smtClean="0"/>
              <a:t>的</a:t>
            </a:r>
            <a:r>
              <a:rPr lang="en-US" altLang="zh-TW" dirty="0" smtClean="0"/>
              <a:t>flow change</a:t>
            </a:r>
            <a:r>
              <a:rPr lang="zh-TW" altLang="en-US" dirty="0" smtClean="0"/>
              <a:t>都會依據</a:t>
            </a:r>
            <a:r>
              <a:rPr lang="en-US" altLang="zh-TW" dirty="0" smtClean="0"/>
              <a:t>path length</a:t>
            </a:r>
            <a:r>
              <a:rPr lang="zh-TW" altLang="en-US" dirty="0" smtClean="0"/>
              <a:t>與</a:t>
            </a:r>
            <a:r>
              <a:rPr lang="en-US" altLang="zh-TW" dirty="0" smtClean="0"/>
              <a:t>second derivative</a:t>
            </a:r>
            <a:r>
              <a:rPr lang="en-US" altLang="zh-TW" baseline="0" dirty="0" smtClean="0"/>
              <a:t>s of the cost function</a:t>
            </a:r>
            <a:r>
              <a:rPr lang="zh-TW" altLang="en-US" baseline="0" dirty="0" smtClean="0"/>
              <a:t>個別計算</a:t>
            </a:r>
            <a:endParaRPr lang="en-US" altLang="zh-TW" dirty="0" smtClean="0"/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CF6DD2-AF56-4F88-A42D-95828974E647}" type="slidenum">
              <a:rPr lang="zh-TW" altLang="en-US" smtClean="0"/>
              <a:pPr/>
              <a:t>45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先考慮</a:t>
            </a:r>
            <a:r>
              <a:rPr lang="en-US" altLang="zh-TW" dirty="0" smtClean="0"/>
              <a:t>optimal routing problem</a:t>
            </a:r>
            <a:r>
              <a:rPr lang="zh-TW" altLang="en-US" dirty="0" smtClean="0"/>
              <a:t>如</a:t>
            </a:r>
            <a:r>
              <a:rPr lang="en-US" altLang="zh-TW" dirty="0" err="1" smtClean="0"/>
              <a:t>eq</a:t>
            </a:r>
            <a:r>
              <a:rPr lang="en-US" altLang="zh-TW" dirty="0" smtClean="0"/>
              <a:t> 5.77</a:t>
            </a:r>
          </a:p>
          <a:p>
            <a:r>
              <a:rPr lang="zh-TW" altLang="en-US" dirty="0" smtClean="0"/>
              <a:t>假設</a:t>
            </a:r>
            <a:r>
              <a:rPr lang="en-US" altLang="zh-TW" dirty="0" smtClean="0"/>
              <a:t>second</a:t>
            </a:r>
            <a:r>
              <a:rPr lang="en-US" altLang="zh-TW" baseline="0" dirty="0" smtClean="0"/>
              <a:t> derivatives of </a:t>
            </a:r>
            <a:r>
              <a:rPr lang="en-US" altLang="zh-TW" baseline="0" dirty="0" err="1" smtClean="0"/>
              <a:t>Dij</a:t>
            </a:r>
            <a:r>
              <a:rPr lang="zh-TW" altLang="en-US" baseline="0" dirty="0" smtClean="0"/>
              <a:t> 對於每個</a:t>
            </a:r>
            <a:r>
              <a:rPr lang="en-US" altLang="zh-TW" baseline="0" dirty="0" err="1" smtClean="0"/>
              <a:t>Fij</a:t>
            </a:r>
            <a:r>
              <a:rPr lang="zh-TW" altLang="en-US" baseline="0" dirty="0" smtClean="0"/>
              <a:t>都是正值</a:t>
            </a:r>
            <a:endParaRPr lang="en-US" altLang="zh-TW" baseline="0" dirty="0" smtClean="0"/>
          </a:p>
          <a:p>
            <a:r>
              <a:rPr lang="zh-TW" altLang="en-US" dirty="0" smtClean="0"/>
              <a:t>令</a:t>
            </a:r>
            <a:r>
              <a:rPr lang="en-US" altLang="zh-TW" dirty="0" err="1" smtClean="0"/>
              <a:t>xk</a:t>
            </a:r>
            <a:r>
              <a:rPr lang="zh-TW" altLang="en-US" dirty="0" smtClean="0"/>
              <a:t>為</a:t>
            </a:r>
            <a:r>
              <a:rPr lang="en-US" altLang="zh-TW" dirty="0" smtClean="0"/>
              <a:t>k iterations</a:t>
            </a:r>
            <a:r>
              <a:rPr lang="zh-TW" altLang="en-US" dirty="0" smtClean="0"/>
              <a:t>後得到的</a:t>
            </a:r>
            <a:r>
              <a:rPr lang="en-US" altLang="zh-TW" dirty="0" smtClean="0"/>
              <a:t>path flow vector</a:t>
            </a:r>
            <a:r>
              <a:rPr lang="zh-TW" altLang="en-US" dirty="0" smtClean="0"/>
              <a:t>，</a:t>
            </a:r>
            <a:r>
              <a:rPr lang="en-US" altLang="zh-TW" dirty="0" err="1" smtClean="0"/>
              <a:t>Fkij</a:t>
            </a:r>
            <a:r>
              <a:rPr lang="zh-TW" altLang="en-US" dirty="0" smtClean="0"/>
              <a:t>是</a:t>
            </a:r>
            <a:r>
              <a:rPr lang="en-US" altLang="zh-TW" dirty="0" smtClean="0"/>
              <a:t>link </a:t>
            </a:r>
            <a:r>
              <a:rPr lang="en-US" altLang="zh-TW" dirty="0" err="1" smtClean="0"/>
              <a:t>ij</a:t>
            </a:r>
            <a:r>
              <a:rPr lang="en-US" altLang="zh-TW" dirty="0" smtClean="0"/>
              <a:t> </a:t>
            </a:r>
            <a:r>
              <a:rPr lang="zh-TW" altLang="en-US" dirty="0" smtClean="0"/>
              <a:t>上</a:t>
            </a:r>
            <a:r>
              <a:rPr lang="en-US" altLang="zh-TW" dirty="0" smtClean="0"/>
              <a:t>total link flow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CF6DD2-AF56-4F88-A42D-95828974E647}" type="slidenum">
              <a:rPr lang="zh-TW" altLang="en-US" smtClean="0"/>
              <a:pPr/>
              <a:t>46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對每個</a:t>
            </a:r>
            <a:r>
              <a:rPr lang="en-US" altLang="zh-TW" dirty="0" smtClean="0"/>
              <a:t>OD</a:t>
            </a:r>
            <a:r>
              <a:rPr lang="zh-TW" altLang="en-US" dirty="0" smtClean="0"/>
              <a:t> </a:t>
            </a:r>
            <a:r>
              <a:rPr lang="en-US" altLang="zh-TW" dirty="0" smtClean="0"/>
              <a:t>pair w</a:t>
            </a:r>
            <a:r>
              <a:rPr lang="zh-TW" altLang="en-US" dirty="0" smtClean="0"/>
              <a:t>，令</a:t>
            </a:r>
            <a:r>
              <a:rPr lang="en-US" altLang="zh-TW" dirty="0" smtClean="0"/>
              <a:t>pw </a:t>
            </a:r>
            <a:r>
              <a:rPr lang="en-US" altLang="zh-TW" dirty="0" err="1" smtClean="0"/>
              <a:t>ba</a:t>
            </a:r>
            <a:r>
              <a:rPr lang="en-US" altLang="zh-TW" dirty="0" smtClean="0"/>
              <a:t> </a:t>
            </a:r>
            <a:r>
              <a:rPr lang="zh-TW" altLang="en-US" dirty="0" smtClean="0"/>
              <a:t>為一個</a:t>
            </a:r>
            <a:r>
              <a:rPr lang="en-US" altLang="zh-TW" dirty="0" smtClean="0"/>
              <a:t>MFDL path</a:t>
            </a:r>
          </a:p>
          <a:p>
            <a:r>
              <a:rPr lang="zh-TW" altLang="en-US" dirty="0" smtClean="0"/>
              <a:t>則</a:t>
            </a:r>
            <a:r>
              <a:rPr lang="en-US" altLang="zh-TW" dirty="0" smtClean="0"/>
              <a:t>optimal routing problem</a:t>
            </a:r>
            <a:r>
              <a:rPr lang="zh-TW" altLang="en-US" dirty="0" smtClean="0"/>
              <a:t>可以轉換成只有</a:t>
            </a:r>
            <a:r>
              <a:rPr lang="en-US" altLang="zh-TW" dirty="0" smtClean="0"/>
              <a:t>positivity</a:t>
            </a:r>
            <a:r>
              <a:rPr lang="en-US" altLang="zh-TW" baseline="0" dirty="0" smtClean="0"/>
              <a:t> constraints</a:t>
            </a:r>
            <a:r>
              <a:rPr lang="zh-TW" altLang="en-US" baseline="0" dirty="0" smtClean="0"/>
              <a:t>的</a:t>
            </a:r>
            <a:r>
              <a:rPr lang="en-US" altLang="zh-TW" baseline="0" dirty="0" smtClean="0"/>
              <a:t>problem</a:t>
            </a:r>
            <a:r>
              <a:rPr lang="zh-TW" altLang="en-US" baseline="0" dirty="0" smtClean="0"/>
              <a:t>，方法是</a:t>
            </a:r>
            <a:r>
              <a:rPr lang="zh-TW" altLang="en-US" dirty="0" smtClean="0"/>
              <a:t>透過簡化</a:t>
            </a:r>
            <a:r>
              <a:rPr lang="en-US" altLang="zh-TW" dirty="0" smtClean="0"/>
              <a:t>equality constraints</a:t>
            </a:r>
            <a:r>
              <a:rPr lang="zh-TW" altLang="en-US" dirty="0" smtClean="0"/>
              <a:t>如下</a:t>
            </a:r>
            <a:endParaRPr lang="en-US" altLang="zh-TW" dirty="0" smtClean="0"/>
          </a:p>
          <a:p>
            <a:r>
              <a:rPr lang="zh-TW" altLang="en-US" dirty="0" smtClean="0"/>
              <a:t>對每個</a:t>
            </a:r>
            <a:r>
              <a:rPr lang="en-US" altLang="zh-TW" dirty="0" smtClean="0"/>
              <a:t>OD</a:t>
            </a:r>
            <a:r>
              <a:rPr lang="en-US" altLang="zh-TW" baseline="0" dirty="0" smtClean="0"/>
              <a:t> pair w, </a:t>
            </a:r>
            <a:r>
              <a:rPr lang="en-US" altLang="zh-TW" baseline="0" dirty="0" err="1" smtClean="0"/>
              <a:t>Xpw</a:t>
            </a:r>
            <a:r>
              <a:rPr lang="en-US" altLang="zh-TW" baseline="0" dirty="0" smtClean="0"/>
              <a:t> </a:t>
            </a:r>
            <a:r>
              <a:rPr lang="zh-TW" altLang="en-US" baseline="0" dirty="0" smtClean="0"/>
              <a:t>可以用</a:t>
            </a:r>
            <a:r>
              <a:rPr lang="en-US" altLang="zh-TW" baseline="0" dirty="0" smtClean="0"/>
              <a:t>equation 5.78</a:t>
            </a:r>
            <a:r>
              <a:rPr lang="zh-TW" altLang="en-US" baseline="0" dirty="0" smtClean="0"/>
              <a:t>帶入</a:t>
            </a:r>
            <a:r>
              <a:rPr lang="en-US" altLang="zh-TW" baseline="0" dirty="0" smtClean="0"/>
              <a:t>cost function D(x)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CF6DD2-AF56-4F88-A42D-95828974E647}" type="slidenum">
              <a:rPr lang="zh-TW" altLang="en-US" smtClean="0"/>
              <a:pPr/>
              <a:t>47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因此就可以得到另一個</a:t>
            </a:r>
            <a:r>
              <a:rPr lang="en-US" altLang="zh-TW" dirty="0" smtClean="0"/>
              <a:t>problem</a:t>
            </a:r>
            <a:r>
              <a:rPr lang="zh-TW" altLang="en-US" dirty="0" smtClean="0"/>
              <a:t>的表現型式 如</a:t>
            </a:r>
            <a:r>
              <a:rPr lang="en-US" altLang="zh-TW" dirty="0" smtClean="0"/>
              <a:t>equation 5.79</a:t>
            </a:r>
            <a:r>
              <a:rPr lang="zh-TW" altLang="en-US" dirty="0" smtClean="0"/>
              <a:t> </a:t>
            </a:r>
            <a:endParaRPr lang="en-US" altLang="zh-TW" dirty="0" smtClean="0"/>
          </a:p>
          <a:p>
            <a:r>
              <a:rPr lang="en-US" altLang="zh-TW" dirty="0" smtClean="0"/>
              <a:t>x~</a:t>
            </a:r>
            <a:r>
              <a:rPr lang="zh-TW" altLang="en-US" dirty="0" smtClean="0"/>
              <a:t> </a:t>
            </a:r>
            <a:r>
              <a:rPr lang="en-US" altLang="zh-TW" dirty="0" smtClean="0"/>
              <a:t>(tilde)</a:t>
            </a:r>
            <a:r>
              <a:rPr lang="zh-TW" altLang="en-US" dirty="0" smtClean="0"/>
              <a:t>就代表所有非</a:t>
            </a:r>
            <a:r>
              <a:rPr lang="en-US" altLang="zh-TW" dirty="0" smtClean="0"/>
              <a:t>MFDL</a:t>
            </a:r>
            <a:r>
              <a:rPr lang="zh-TW" altLang="en-US" dirty="0" smtClean="0"/>
              <a:t>的</a:t>
            </a:r>
            <a:r>
              <a:rPr lang="en-US" altLang="zh-TW" dirty="0" smtClean="0"/>
              <a:t>path</a:t>
            </a:r>
            <a:r>
              <a:rPr lang="zh-TW" altLang="en-US" dirty="0" smtClean="0"/>
              <a:t> </a:t>
            </a:r>
            <a:r>
              <a:rPr lang="en-US" altLang="zh-TW" dirty="0" smtClean="0"/>
              <a:t>flow</a:t>
            </a:r>
            <a:r>
              <a:rPr lang="en-US" altLang="zh-TW" baseline="0" dirty="0" smtClean="0"/>
              <a:t> </a:t>
            </a:r>
            <a:r>
              <a:rPr lang="en-US" altLang="zh-TW" dirty="0" smtClean="0"/>
              <a:t>vector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CF6DD2-AF56-4F88-A42D-95828974E647}" type="slidenum">
              <a:rPr lang="zh-TW" altLang="en-US" smtClean="0"/>
              <a:pPr/>
              <a:t>48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我們現在計算需要用在</a:t>
            </a:r>
            <a:r>
              <a:rPr lang="en-US" altLang="zh-TW" dirty="0" smtClean="0"/>
              <a:t>projection iteration</a:t>
            </a:r>
            <a:r>
              <a:rPr lang="zh-TW" altLang="en-US" dirty="0" smtClean="0"/>
              <a:t>的</a:t>
            </a:r>
            <a:r>
              <a:rPr lang="en-US" altLang="zh-TW" dirty="0" smtClean="0"/>
              <a:t>derivatives</a:t>
            </a:r>
          </a:p>
          <a:p>
            <a:r>
              <a:rPr lang="zh-TW" altLang="en-US" dirty="0" smtClean="0"/>
              <a:t>用</a:t>
            </a:r>
            <a:r>
              <a:rPr lang="en-US" altLang="zh-TW" dirty="0" err="1" smtClean="0"/>
              <a:t>eq</a:t>
            </a:r>
            <a:r>
              <a:rPr lang="en-US" altLang="zh-TW" dirty="0" smtClean="0"/>
              <a:t> 5.78</a:t>
            </a:r>
            <a:r>
              <a:rPr lang="zh-TW" altLang="en-US" dirty="0" smtClean="0"/>
              <a:t>與</a:t>
            </a:r>
            <a:r>
              <a:rPr lang="en-US" altLang="zh-TW" dirty="0" smtClean="0"/>
              <a:t>D(x)</a:t>
            </a:r>
            <a:r>
              <a:rPr lang="zh-TW" altLang="en-US" dirty="0" smtClean="0"/>
              <a:t>的</a:t>
            </a:r>
            <a:r>
              <a:rPr lang="en-US" altLang="zh-TW" dirty="0" smtClean="0"/>
              <a:t>definition</a:t>
            </a:r>
            <a:r>
              <a:rPr lang="zh-TW" altLang="en-US" dirty="0" smtClean="0"/>
              <a:t>，我們得到</a:t>
            </a:r>
            <a:r>
              <a:rPr lang="en-US" altLang="zh-TW" dirty="0" err="1" smtClean="0"/>
              <a:t>eq</a:t>
            </a:r>
            <a:r>
              <a:rPr lang="en-US" altLang="zh-TW" dirty="0" smtClean="0"/>
              <a:t> 5.80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CF6DD2-AF56-4F88-A42D-95828974E647}" type="slidenum">
              <a:rPr lang="zh-TW" altLang="en-US" smtClean="0"/>
              <a:pPr/>
              <a:t>49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因此</a:t>
            </a:r>
            <a:r>
              <a:rPr lang="en-US" altLang="zh-TW" dirty="0" smtClean="0"/>
              <a:t>iteration</a:t>
            </a:r>
            <a:r>
              <a:rPr lang="zh-TW" altLang="en-US" dirty="0" smtClean="0"/>
              <a:t>可以表現成下面這樣的式子</a:t>
            </a:r>
            <a:endParaRPr lang="en-US" altLang="zh-TW" dirty="0" smtClean="0"/>
          </a:p>
          <a:p>
            <a:r>
              <a:rPr lang="en-US" altLang="zh-TW" dirty="0" smtClean="0"/>
              <a:t>5.83: x sup k+1</a:t>
            </a:r>
            <a:r>
              <a:rPr lang="en-US" altLang="zh-TW" baseline="0" dirty="0" smtClean="0"/>
              <a:t> sub p </a:t>
            </a:r>
            <a:r>
              <a:rPr lang="zh-TW" altLang="en-US" dirty="0" smtClean="0"/>
              <a:t>為非</a:t>
            </a:r>
            <a:r>
              <a:rPr lang="en-US" altLang="zh-TW" dirty="0" smtClean="0"/>
              <a:t>MFDL</a:t>
            </a:r>
            <a:r>
              <a:rPr lang="en-US" altLang="zh-TW" baseline="0" dirty="0" smtClean="0"/>
              <a:t> path</a:t>
            </a:r>
            <a:r>
              <a:rPr lang="zh-TW" altLang="en-US" baseline="0" dirty="0" smtClean="0"/>
              <a:t>的  </a:t>
            </a:r>
            <a:r>
              <a:rPr lang="en-US" altLang="zh-TW" baseline="0" dirty="0" smtClean="0"/>
              <a:t>flow</a:t>
            </a:r>
            <a:r>
              <a:rPr lang="zh-TW" altLang="en-US" baseline="0" dirty="0" smtClean="0"/>
              <a:t>  ，</a:t>
            </a:r>
            <a:r>
              <a:rPr lang="en-US" altLang="zh-TW" baseline="0" dirty="0" smtClean="0"/>
              <a:t>flow</a:t>
            </a:r>
            <a:r>
              <a:rPr lang="zh-TW" altLang="en-US" baseline="0" dirty="0" smtClean="0"/>
              <a:t>最小</a:t>
            </a:r>
            <a:r>
              <a:rPr lang="zh-TW" altLang="en-US" baseline="0" dirty="0" smtClean="0"/>
              <a:t>為</a:t>
            </a:r>
            <a:r>
              <a:rPr lang="zh-TW" altLang="en-US" baseline="0" dirty="0" smtClean="0"/>
              <a:t>零，每次</a:t>
            </a:r>
            <a:r>
              <a:rPr lang="en-US" altLang="zh-TW" baseline="0" dirty="0" smtClean="0"/>
              <a:t>iteration</a:t>
            </a:r>
            <a:r>
              <a:rPr lang="zh-TW" altLang="en-US" baseline="0" dirty="0" smtClean="0"/>
              <a:t>要扣掉因此</a:t>
            </a:r>
            <a:r>
              <a:rPr lang="zh-TW" altLang="en-US" baseline="0" dirty="0" smtClean="0"/>
              <a:t>得到</a:t>
            </a:r>
            <a:r>
              <a:rPr lang="en-US" altLang="zh-TW" baseline="0" dirty="0" err="1" smtClean="0"/>
              <a:t>eq</a:t>
            </a:r>
            <a:r>
              <a:rPr lang="en-US" altLang="zh-TW" baseline="0" dirty="0" smtClean="0"/>
              <a:t> 5.83</a:t>
            </a:r>
          </a:p>
          <a:p>
            <a:r>
              <a:rPr lang="zh-TW" altLang="en-US" dirty="0" smtClean="0"/>
              <a:t>則</a:t>
            </a:r>
            <a:r>
              <a:rPr lang="en-US" altLang="zh-TW" dirty="0" smtClean="0"/>
              <a:t>MFDL</a:t>
            </a:r>
            <a:r>
              <a:rPr lang="zh-TW" altLang="en-US" dirty="0" smtClean="0"/>
              <a:t> </a:t>
            </a:r>
            <a:r>
              <a:rPr lang="en-US" altLang="zh-TW" dirty="0" smtClean="0"/>
              <a:t>path </a:t>
            </a:r>
            <a:r>
              <a:rPr lang="zh-TW" altLang="en-US" dirty="0" smtClean="0"/>
              <a:t>的 </a:t>
            </a:r>
            <a:r>
              <a:rPr lang="en-US" altLang="zh-TW" dirty="0" smtClean="0"/>
              <a:t>flow</a:t>
            </a:r>
            <a:r>
              <a:rPr lang="zh-TW" altLang="en-US" dirty="0" smtClean="0"/>
              <a:t>就為</a:t>
            </a:r>
            <a:r>
              <a:rPr lang="en-US" altLang="zh-TW" dirty="0" err="1" smtClean="0"/>
              <a:t>rw</a:t>
            </a:r>
            <a:r>
              <a:rPr lang="en-US" altLang="zh-TW" dirty="0" smtClean="0"/>
              <a:t> – </a:t>
            </a:r>
            <a:r>
              <a:rPr lang="en-US" altLang="zh-TW" dirty="0" err="1" smtClean="0"/>
              <a:t>xkp</a:t>
            </a:r>
            <a:endParaRPr lang="en-US" altLang="zh-TW" dirty="0" smtClean="0"/>
          </a:p>
          <a:p>
            <a:r>
              <a:rPr lang="zh-TW" altLang="en-US" dirty="0" smtClean="0"/>
              <a:t>而</a:t>
            </a:r>
            <a:r>
              <a:rPr lang="en-US" altLang="zh-TW" dirty="0" err="1" smtClean="0"/>
              <a:t>dp</a:t>
            </a:r>
            <a:r>
              <a:rPr lang="zh-TW" altLang="en-US" dirty="0" smtClean="0"/>
              <a:t>與</a:t>
            </a:r>
            <a:r>
              <a:rPr lang="en-US" altLang="zh-TW" dirty="0" err="1" smtClean="0"/>
              <a:t>dpw</a:t>
            </a:r>
            <a:r>
              <a:rPr lang="zh-TW" altLang="en-US" dirty="0" smtClean="0"/>
              <a:t>為</a:t>
            </a:r>
            <a:r>
              <a:rPr lang="en-US" altLang="zh-TW" dirty="0" smtClean="0"/>
              <a:t>~</a:t>
            </a:r>
            <a:r>
              <a:rPr lang="zh-TW" altLang="en-US" dirty="0" smtClean="0"/>
              <a:t>如  </a:t>
            </a:r>
            <a:r>
              <a:rPr lang="en-US" altLang="zh-TW" dirty="0" err="1" smtClean="0"/>
              <a:t>eq</a:t>
            </a:r>
            <a:r>
              <a:rPr lang="en-US" altLang="zh-TW" baseline="0" dirty="0" smtClean="0"/>
              <a:t> 5.84</a:t>
            </a:r>
            <a:endParaRPr lang="en-US" altLang="zh-TW" dirty="0" smtClean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CF6DD2-AF56-4F88-A42D-95828974E647}" type="slidenum">
              <a:rPr lang="zh-TW" altLang="en-US" smtClean="0"/>
              <a:pPr/>
              <a:t>50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/>
              <a:t>Hp </a:t>
            </a:r>
            <a:r>
              <a:rPr lang="zh-TW" altLang="en-US" dirty="0" smtClean="0"/>
              <a:t>是 </a:t>
            </a:r>
            <a:r>
              <a:rPr lang="en-US" altLang="zh-TW" dirty="0" smtClean="0"/>
              <a:t>second derivative length </a:t>
            </a:r>
            <a:r>
              <a:rPr lang="zh-TW" altLang="en-US" dirty="0" smtClean="0"/>
              <a:t>如</a:t>
            </a:r>
            <a:r>
              <a:rPr lang="en-US" altLang="zh-TW" dirty="0" err="1" smtClean="0"/>
              <a:t>eq</a:t>
            </a:r>
            <a:r>
              <a:rPr lang="en-US" altLang="zh-TW" dirty="0" smtClean="0"/>
              <a:t> 5.85</a:t>
            </a:r>
          </a:p>
          <a:p>
            <a:r>
              <a:rPr lang="zh-TW" altLang="en-US" dirty="0" smtClean="0"/>
              <a:t>之後的例子會解釋其用途</a:t>
            </a:r>
            <a:endParaRPr lang="en-US" altLang="zh-TW" dirty="0" smtClean="0"/>
          </a:p>
          <a:p>
            <a:r>
              <a:rPr lang="en-US" altLang="zh-TW" dirty="0" err="1" smtClean="0"/>
              <a:t>alfa</a:t>
            </a:r>
            <a:r>
              <a:rPr lang="en-US" altLang="zh-TW" baseline="0" dirty="0" smtClean="0"/>
              <a:t> k </a:t>
            </a:r>
            <a:r>
              <a:rPr lang="zh-TW" altLang="en-US" baseline="0" dirty="0" smtClean="0"/>
              <a:t>是一個</a:t>
            </a:r>
            <a:r>
              <a:rPr lang="en-US" altLang="zh-TW" baseline="0" dirty="0" smtClean="0"/>
              <a:t>positive scalar</a:t>
            </a:r>
            <a:r>
              <a:rPr lang="zh-TW" altLang="en-US" baseline="0" dirty="0" smtClean="0"/>
              <a:t>，</a:t>
            </a:r>
            <a:r>
              <a:rPr lang="zh-TW" altLang="en-US" baseline="0" dirty="0" smtClean="0"/>
              <a:t>可經過</a:t>
            </a:r>
            <a:r>
              <a:rPr lang="zh-TW" altLang="en-US" baseline="0" dirty="0" smtClean="0"/>
              <a:t>不同的方法得到，如</a:t>
            </a:r>
            <a:r>
              <a:rPr lang="en-US" altLang="zh-TW" baseline="0" dirty="0" smtClean="0"/>
              <a:t>line minimization</a:t>
            </a:r>
          </a:p>
          <a:p>
            <a:r>
              <a:rPr lang="en-US" altLang="zh-TW" dirty="0" err="1" smtClean="0"/>
              <a:t>eqs</a:t>
            </a:r>
            <a:r>
              <a:rPr lang="en-US" altLang="zh-TW" baseline="0" dirty="0" smtClean="0"/>
              <a:t> </a:t>
            </a:r>
            <a:r>
              <a:rPr lang="en-US" altLang="zh-TW" dirty="0" smtClean="0"/>
              <a:t>5.83~5.85</a:t>
            </a:r>
            <a:r>
              <a:rPr lang="zh-TW" altLang="en-US" dirty="0" smtClean="0"/>
              <a:t>稱為</a:t>
            </a:r>
            <a:r>
              <a:rPr lang="en-US" altLang="zh-TW" dirty="0" smtClean="0"/>
              <a:t>projection algorithm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CF6DD2-AF56-4F88-A42D-95828974E647}" type="slidenum">
              <a:rPr lang="zh-TW" altLang="en-US" smtClean="0"/>
              <a:pPr/>
              <a:t>51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以之前的例子來看，</a:t>
            </a:r>
            <a:r>
              <a:rPr lang="en-US" altLang="zh-TW" dirty="0" smtClean="0"/>
              <a:t>gradient</a:t>
            </a:r>
            <a:r>
              <a:rPr lang="en-US" altLang="zh-TW" baseline="0" dirty="0" smtClean="0"/>
              <a:t> projection method</a:t>
            </a:r>
            <a:r>
              <a:rPr lang="zh-TW" altLang="en-US" baseline="0" dirty="0" smtClean="0"/>
              <a:t>運作模式完全不一樣</a:t>
            </a:r>
            <a:endParaRPr lang="en-US" altLang="zh-TW" baseline="0" dirty="0" smtClean="0"/>
          </a:p>
          <a:p>
            <a:r>
              <a:rPr lang="en-US" altLang="zh-TW" dirty="0" smtClean="0"/>
              <a:t>Hp</a:t>
            </a:r>
            <a:r>
              <a:rPr lang="zh-TW" altLang="en-US" dirty="0" smtClean="0"/>
              <a:t>的目的在於修正 </a:t>
            </a:r>
            <a:r>
              <a:rPr lang="en-US" altLang="zh-TW" dirty="0" smtClean="0"/>
              <a:t>feasible direction</a:t>
            </a:r>
            <a:r>
              <a:rPr lang="zh-TW" altLang="en-US" dirty="0" smtClean="0"/>
              <a:t>的方向，</a:t>
            </a:r>
            <a:endParaRPr lang="en-US" altLang="zh-TW" dirty="0" smtClean="0"/>
          </a:p>
          <a:p>
            <a:r>
              <a:rPr lang="en-US" altLang="zh-TW" dirty="0" smtClean="0"/>
              <a:t>path flow vector</a:t>
            </a:r>
            <a:r>
              <a:rPr lang="zh-TW" altLang="en-US" dirty="0" smtClean="0"/>
              <a:t>原本是經由</a:t>
            </a:r>
            <a:r>
              <a:rPr lang="en-US" altLang="zh-TW" dirty="0" smtClean="0"/>
              <a:t>gradient vector</a:t>
            </a:r>
            <a:r>
              <a:rPr lang="zh-TW" altLang="en-US" dirty="0" smtClean="0"/>
              <a:t>反向的方向移動</a:t>
            </a:r>
            <a:endParaRPr lang="en-US" altLang="zh-TW" dirty="0" smtClean="0"/>
          </a:p>
          <a:p>
            <a:r>
              <a:rPr lang="zh-TW" altLang="en-US" dirty="0" smtClean="0"/>
              <a:t>然而當</a:t>
            </a:r>
            <a:r>
              <a:rPr lang="en-US" altLang="zh-TW" dirty="0" smtClean="0"/>
              <a:t>cost function</a:t>
            </a:r>
            <a:r>
              <a:rPr lang="zh-TW" altLang="en-US" dirty="0" smtClean="0"/>
              <a:t>較為狹長時，如這個圖型，移動很容易走過頭，使</a:t>
            </a:r>
            <a:r>
              <a:rPr lang="en-US" altLang="zh-TW" dirty="0" smtClean="0"/>
              <a:t>cost</a:t>
            </a:r>
            <a:r>
              <a:rPr lang="zh-TW" altLang="en-US" dirty="0" smtClean="0"/>
              <a:t>反而增加</a:t>
            </a:r>
            <a:endParaRPr lang="en-US" altLang="zh-TW" dirty="0" smtClean="0"/>
          </a:p>
          <a:p>
            <a:r>
              <a:rPr lang="zh-TW" altLang="en-US" dirty="0" smtClean="0"/>
              <a:t>因此需要</a:t>
            </a:r>
            <a:r>
              <a:rPr lang="en-US" altLang="zh-TW" dirty="0" smtClean="0"/>
              <a:t>Hp</a:t>
            </a:r>
            <a:r>
              <a:rPr lang="zh-TW" altLang="en-US" dirty="0" smtClean="0"/>
              <a:t>的修正</a:t>
            </a:r>
            <a:endParaRPr lang="en-US" altLang="zh-TW" dirty="0" smtClean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CF6DD2-AF56-4F88-A42D-95828974E647}" type="slidenum">
              <a:rPr lang="zh-TW" altLang="en-US" smtClean="0"/>
              <a:pPr/>
              <a:t>52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/>
              <a:t>projection algorithm</a:t>
            </a:r>
            <a:r>
              <a:rPr lang="zh-TW" altLang="en-US" dirty="0" smtClean="0"/>
              <a:t> 特點是會向著</a:t>
            </a:r>
            <a:r>
              <a:rPr lang="en-US" altLang="zh-TW" dirty="0" smtClean="0"/>
              <a:t>optimal</a:t>
            </a:r>
            <a:r>
              <a:rPr lang="en-US" altLang="zh-TW" baseline="0" dirty="0" smtClean="0"/>
              <a:t> solution</a:t>
            </a:r>
            <a:r>
              <a:rPr lang="zh-TW" altLang="en-US" baseline="0" dirty="0" smtClean="0"/>
              <a:t>的附近去收斂</a:t>
            </a:r>
            <a:endParaRPr lang="en-US" altLang="zh-TW" baseline="0" dirty="0" smtClean="0"/>
          </a:p>
          <a:p>
            <a:r>
              <a:rPr lang="zh-TW" altLang="en-US" dirty="0" smtClean="0"/>
              <a:t>越接近</a:t>
            </a:r>
            <a:r>
              <a:rPr lang="en-US" altLang="zh-TW" dirty="0" smtClean="0"/>
              <a:t>solution</a:t>
            </a:r>
            <a:r>
              <a:rPr lang="zh-TW" altLang="en-US" dirty="0" smtClean="0"/>
              <a:t>，收斂就會越來越慢</a:t>
            </a:r>
            <a:endParaRPr lang="en-US" altLang="zh-TW" dirty="0" smtClean="0"/>
          </a:p>
          <a:p>
            <a:r>
              <a:rPr lang="zh-TW" altLang="en-US" dirty="0" smtClean="0"/>
              <a:t>然而前進的方向通常較</a:t>
            </a:r>
            <a:r>
              <a:rPr lang="en-US" altLang="zh-TW" dirty="0" smtClean="0"/>
              <a:t>Frank-Wolfe method</a:t>
            </a:r>
            <a:r>
              <a:rPr lang="zh-TW" altLang="en-US" dirty="0" smtClean="0"/>
              <a:t>來的好很多</a:t>
            </a:r>
            <a:endParaRPr lang="en-US" altLang="zh-TW" dirty="0" smtClean="0"/>
          </a:p>
          <a:p>
            <a:r>
              <a:rPr lang="zh-TW" altLang="en-US" dirty="0" smtClean="0"/>
              <a:t>為了更快的收斂到</a:t>
            </a:r>
            <a:r>
              <a:rPr lang="en-US" altLang="zh-TW" dirty="0" smtClean="0"/>
              <a:t>optimal solution</a:t>
            </a:r>
            <a:r>
              <a:rPr lang="zh-TW" altLang="en-US" dirty="0" smtClean="0"/>
              <a:t>，</a:t>
            </a:r>
            <a:r>
              <a:rPr lang="en-US" altLang="zh-TW" dirty="0" smtClean="0"/>
              <a:t>projection algorithm</a:t>
            </a:r>
            <a:r>
              <a:rPr lang="zh-TW" altLang="en-US" dirty="0" smtClean="0"/>
              <a:t>必須被修改，因此</a:t>
            </a:r>
            <a:r>
              <a:rPr lang="en-US" altLang="zh-TW" dirty="0" smtClean="0"/>
              <a:t>Hessian</a:t>
            </a:r>
            <a:r>
              <a:rPr lang="en-US" altLang="zh-TW" baseline="0" dirty="0" smtClean="0"/>
              <a:t> matrix</a:t>
            </a:r>
            <a:r>
              <a:rPr lang="zh-TW" altLang="en-US" baseline="0" dirty="0" smtClean="0"/>
              <a:t>才會被考慮進來，修正收斂的方向。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CF6DD2-AF56-4F88-A42D-95828974E647}" type="slidenum">
              <a:rPr lang="zh-TW" altLang="en-US" smtClean="0"/>
              <a:pPr/>
              <a:t>53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CF6DD2-AF56-4F88-A42D-95828974E647}" type="slidenum">
              <a:rPr lang="zh-TW" altLang="en-US" smtClean="0"/>
              <a:pPr/>
              <a:t>54</a:t>
            </a:fld>
            <a:endParaRPr lang="zh-TW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2269D-8F61-4C19-B41A-B227194CBB63}" type="datetime1">
              <a:rPr lang="zh-TW" altLang="en-US" smtClean="0"/>
              <a:pPr/>
              <a:t>2009/6/1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OPLAB IM NTU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Aft>
                <a:spcPts val="600"/>
              </a:spcAft>
              <a:defRPr sz="2400"/>
            </a:lvl1pPr>
            <a:lvl2pPr>
              <a:defRPr sz="2000">
                <a:solidFill>
                  <a:srgbClr val="276CAB"/>
                </a:solidFill>
              </a:defRPr>
            </a:lvl2pPr>
            <a:lvl3pPr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</a:lstStyle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6D04A-DB96-4154-943E-0EFDF2EC691B}" type="datetime1">
              <a:rPr lang="zh-TW" altLang="en-US" smtClean="0"/>
              <a:pPr/>
              <a:t>2009/6/1</a:t>
            </a:fld>
            <a:endParaRPr lang="zh-TW" altLang="en-US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OPLAB IM NTU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AB6E5-70B7-4F3A-B273-D6124DC56EED}" type="datetime1">
              <a:rPr lang="zh-TW" altLang="en-US" smtClean="0"/>
              <a:pPr/>
              <a:t>2009/6/1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OPLAB IM NTU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FF8C3-78B4-4CCF-9FC8-0003234CAB88}" type="datetime1">
              <a:rPr lang="zh-TW" altLang="en-US" smtClean="0"/>
              <a:pPr/>
              <a:t>2009/6/1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OPLAB IM NTU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D5A01-DBDD-4F3B-9DB4-3F321389C771}" type="datetime1">
              <a:rPr lang="zh-TW" altLang="en-US" smtClean="0"/>
              <a:pPr/>
              <a:t>2009/6/1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OPLAB IM NTU</a:t>
            </a:r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B4750-B62D-4DC5-8FDF-0B19876D8322}" type="datetime1">
              <a:rPr lang="zh-TW" altLang="en-US" smtClean="0"/>
              <a:pPr/>
              <a:t>2009/6/1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OPLAB IM NTU</a:t>
            </a: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00496-0A78-4787-95E3-F1313F3A5D65}" type="datetime1">
              <a:rPr lang="zh-TW" altLang="en-US" smtClean="0"/>
              <a:pPr/>
              <a:t>2009/6/1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OPLAB IM NTU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7C27A-33C9-48B0-A174-D5F5365D1E8F}" type="datetime1">
              <a:rPr lang="zh-TW" altLang="en-US" smtClean="0"/>
              <a:pPr/>
              <a:t>2009/6/1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OPLAB IM NTU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C83CC-A07D-40C2-BA83-E61B2FC61317}" type="datetime1">
              <a:rPr lang="zh-TW" altLang="en-US" smtClean="0"/>
              <a:pPr/>
              <a:t>2009/6/1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OPLAB IM NTU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BE34A-90FE-4882-A8C0-FBEB464E28F8}" type="datetime1">
              <a:rPr lang="zh-TW" altLang="en-US" smtClean="0"/>
              <a:pPr/>
              <a:t>2009/6/1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OPLAB IM NTU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37CA4-47EB-4673-96BD-EE3FB5DF5A0B}" type="datetime1">
              <a:rPr lang="zh-TW" altLang="en-US" smtClean="0"/>
              <a:pPr/>
              <a:t>2009/6/1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OPLAB IM NTU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6E94B5-4F23-470C-80A7-FCC814B14061}" type="datetime1">
              <a:rPr lang="zh-TW" altLang="en-US" smtClean="0"/>
              <a:pPr/>
              <a:t>2009/6/1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TW" smtClean="0"/>
              <a:t>OPLAB IM NTU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20.png"/><Relationship Id="rId4" Type="http://schemas.openxmlformats.org/officeDocument/2006/relationships/image" Target="../media/image30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11" Type="http://schemas.openxmlformats.org/officeDocument/2006/relationships/image" Target="../media/image52.png"/><Relationship Id="rId5" Type="http://schemas.openxmlformats.org/officeDocument/2006/relationships/image" Target="../media/image46.png"/><Relationship Id="rId10" Type="http://schemas.openxmlformats.org/officeDocument/2006/relationships/image" Target="../media/image51.png"/><Relationship Id="rId4" Type="http://schemas.openxmlformats.org/officeDocument/2006/relationships/image" Target="../media/image45.png"/><Relationship Id="rId9" Type="http://schemas.openxmlformats.org/officeDocument/2006/relationships/image" Target="../media/image5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4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notesSlide" Target="../notesSlides/notesSlide28.xml"/><Relationship Id="rId7" Type="http://schemas.openxmlformats.org/officeDocument/2006/relationships/image" Target="../media/image6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59.png"/><Relationship Id="rId5" Type="http://schemas.openxmlformats.org/officeDocument/2006/relationships/package" Target="../embeddings/Microsoft_Office_Word___2.docx"/><Relationship Id="rId4" Type="http://schemas.openxmlformats.org/officeDocument/2006/relationships/package" Target="../embeddings/Microsoft_Office_Word___1.docx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.png"/><Relationship Id="rId5" Type="http://schemas.openxmlformats.org/officeDocument/2006/relationships/image" Target="../media/image17.png"/><Relationship Id="rId4" Type="http://schemas.openxmlformats.org/officeDocument/2006/relationships/image" Target="../media/image64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66.png"/><Relationship Id="rId7" Type="http://schemas.openxmlformats.org/officeDocument/2006/relationships/image" Target="../media/image70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package" Target="../embeddings/Microsoft_Office_Word___5.docx"/><Relationship Id="rId5" Type="http://schemas.openxmlformats.org/officeDocument/2006/relationships/package" Target="../embeddings/Microsoft_Office_Word___4.docx"/><Relationship Id="rId4" Type="http://schemas.openxmlformats.org/officeDocument/2006/relationships/package" Target="../embeddings/Microsoft_Office_Word___3.docx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3" Type="http://schemas.openxmlformats.org/officeDocument/2006/relationships/notesSlide" Target="../notesSlides/notesSlide35.xml"/><Relationship Id="rId7" Type="http://schemas.openxmlformats.org/officeDocument/2006/relationships/package" Target="../embeddings/Microsoft_Office_Word___7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package" Target="../embeddings/Microsoft_Office_Word___6.docx"/><Relationship Id="rId5" Type="http://schemas.openxmlformats.org/officeDocument/2006/relationships/image" Target="../media/image78.png"/><Relationship Id="rId4" Type="http://schemas.openxmlformats.org/officeDocument/2006/relationships/image" Target="../media/image77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png"/><Relationship Id="rId3" Type="http://schemas.openxmlformats.org/officeDocument/2006/relationships/notesSlide" Target="../notesSlides/notesSlide36.xml"/><Relationship Id="rId7" Type="http://schemas.openxmlformats.org/officeDocument/2006/relationships/image" Target="../media/image8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package" Target="../embeddings/Microsoft_Office_Word___9.docx"/><Relationship Id="rId5" Type="http://schemas.openxmlformats.org/officeDocument/2006/relationships/package" Target="../embeddings/Microsoft_Office_Word___8.docx"/><Relationship Id="rId4" Type="http://schemas.openxmlformats.org/officeDocument/2006/relationships/image" Target="../media/image80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3" Type="http://schemas.openxmlformats.org/officeDocument/2006/relationships/notesSlide" Target="../notesSlides/notesSlide37.xml"/><Relationship Id="rId7" Type="http://schemas.openxmlformats.org/officeDocument/2006/relationships/image" Target="../media/image8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package" Target="../embeddings/Microsoft_Office_Word___11.docx"/><Relationship Id="rId5" Type="http://schemas.openxmlformats.org/officeDocument/2006/relationships/package" Target="../embeddings/Microsoft_Office_Word___10.docx"/><Relationship Id="rId10" Type="http://schemas.openxmlformats.org/officeDocument/2006/relationships/image" Target="../media/image85.png"/><Relationship Id="rId4" Type="http://schemas.openxmlformats.org/officeDocument/2006/relationships/image" Target="../media/image83.png"/><Relationship Id="rId9" Type="http://schemas.openxmlformats.org/officeDocument/2006/relationships/image" Target="../media/image8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7" Type="http://schemas.openxmlformats.org/officeDocument/2006/relationships/image" Target="../media/image90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9.png"/><Relationship Id="rId5" Type="http://schemas.openxmlformats.org/officeDocument/2006/relationships/image" Target="../media/image88.png"/><Relationship Id="rId4" Type="http://schemas.openxmlformats.org/officeDocument/2006/relationships/image" Target="../media/image87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6.png"/><Relationship Id="rId3" Type="http://schemas.openxmlformats.org/officeDocument/2006/relationships/image" Target="../media/image91.png"/><Relationship Id="rId7" Type="http://schemas.openxmlformats.org/officeDocument/2006/relationships/image" Target="../media/image95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4.png"/><Relationship Id="rId5" Type="http://schemas.openxmlformats.org/officeDocument/2006/relationships/image" Target="../media/image93.png"/><Relationship Id="rId10" Type="http://schemas.openxmlformats.org/officeDocument/2006/relationships/image" Target="../media/image98.png"/><Relationship Id="rId4" Type="http://schemas.openxmlformats.org/officeDocument/2006/relationships/image" Target="../media/image92.png"/><Relationship Id="rId9" Type="http://schemas.openxmlformats.org/officeDocument/2006/relationships/image" Target="../media/image97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.png"/><Relationship Id="rId3" Type="http://schemas.openxmlformats.org/officeDocument/2006/relationships/notesSlide" Target="../notesSlides/notesSlide40.xml"/><Relationship Id="rId7" Type="http://schemas.openxmlformats.org/officeDocument/2006/relationships/image" Target="../media/image84.png"/><Relationship Id="rId12" Type="http://schemas.openxmlformats.org/officeDocument/2006/relationships/image" Target="../media/image10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package" Target="../embeddings/Microsoft_Office_Word___13.docx"/><Relationship Id="rId11" Type="http://schemas.openxmlformats.org/officeDocument/2006/relationships/image" Target="../media/image70.png"/><Relationship Id="rId5" Type="http://schemas.openxmlformats.org/officeDocument/2006/relationships/package" Target="../embeddings/Microsoft_Office_Word___12.docx"/><Relationship Id="rId10" Type="http://schemas.openxmlformats.org/officeDocument/2006/relationships/image" Target="../media/image81.png"/><Relationship Id="rId4" Type="http://schemas.openxmlformats.org/officeDocument/2006/relationships/image" Target="../media/image53.png"/><Relationship Id="rId9" Type="http://schemas.openxmlformats.org/officeDocument/2006/relationships/image" Target="../media/image100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png"/><Relationship Id="rId3" Type="http://schemas.openxmlformats.org/officeDocument/2006/relationships/image" Target="../media/image79.png"/><Relationship Id="rId7" Type="http://schemas.openxmlformats.org/officeDocument/2006/relationships/image" Target="../media/image82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62.png"/><Relationship Id="rId4" Type="http://schemas.openxmlformats.org/officeDocument/2006/relationships/image" Target="../media/image102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7" Type="http://schemas.openxmlformats.org/officeDocument/2006/relationships/image" Target="../media/image106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5.png"/><Relationship Id="rId5" Type="http://schemas.openxmlformats.org/officeDocument/2006/relationships/image" Target="../media/image104.png"/><Relationship Id="rId4" Type="http://schemas.openxmlformats.org/officeDocument/2006/relationships/image" Target="../media/image103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0.png"/><Relationship Id="rId13" Type="http://schemas.openxmlformats.org/officeDocument/2006/relationships/image" Target="../media/image113.png"/><Relationship Id="rId3" Type="http://schemas.openxmlformats.org/officeDocument/2006/relationships/notesSlide" Target="../notesSlides/notesSlide46.xml"/><Relationship Id="rId7" Type="http://schemas.openxmlformats.org/officeDocument/2006/relationships/image" Target="../media/image109.png"/><Relationship Id="rId12" Type="http://schemas.openxmlformats.org/officeDocument/2006/relationships/image" Target="../media/image11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108.png"/><Relationship Id="rId11" Type="http://schemas.openxmlformats.org/officeDocument/2006/relationships/image" Target="../media/image6.png"/><Relationship Id="rId5" Type="http://schemas.openxmlformats.org/officeDocument/2006/relationships/oleObject" Target="../embeddings/oleObject4.bin"/><Relationship Id="rId10" Type="http://schemas.openxmlformats.org/officeDocument/2006/relationships/image" Target="../media/image111.png"/><Relationship Id="rId4" Type="http://schemas.openxmlformats.org/officeDocument/2006/relationships/oleObject" Target="../embeddings/oleObject3.bin"/><Relationship Id="rId9" Type="http://schemas.openxmlformats.org/officeDocument/2006/relationships/image" Target="../media/image9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7.png"/><Relationship Id="rId5" Type="http://schemas.openxmlformats.org/officeDocument/2006/relationships/image" Target="../media/image116.png"/><Relationship Id="rId4" Type="http://schemas.openxmlformats.org/officeDocument/2006/relationships/image" Target="../media/image115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1.png"/><Relationship Id="rId5" Type="http://schemas.openxmlformats.org/officeDocument/2006/relationships/image" Target="../media/image120.png"/><Relationship Id="rId4" Type="http://schemas.openxmlformats.org/officeDocument/2006/relationships/image" Target="../media/image119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7.png"/><Relationship Id="rId3" Type="http://schemas.openxmlformats.org/officeDocument/2006/relationships/notesSlide" Target="../notesSlides/notesSlide49.xml"/><Relationship Id="rId7" Type="http://schemas.openxmlformats.org/officeDocument/2006/relationships/image" Target="../media/image12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125.png"/><Relationship Id="rId5" Type="http://schemas.openxmlformats.org/officeDocument/2006/relationships/image" Target="../media/image124.png"/><Relationship Id="rId10" Type="http://schemas.openxmlformats.org/officeDocument/2006/relationships/image" Target="../media/image128.png"/><Relationship Id="rId4" Type="http://schemas.openxmlformats.org/officeDocument/2006/relationships/image" Target="../media/image123.png"/><Relationship Id="rId9" Type="http://schemas.openxmlformats.org/officeDocument/2006/relationships/oleObject" Target="../embeddings/oleObject5.bin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3.png"/><Relationship Id="rId3" Type="http://schemas.openxmlformats.org/officeDocument/2006/relationships/image" Target="../media/image129.png"/><Relationship Id="rId7" Type="http://schemas.openxmlformats.org/officeDocument/2006/relationships/image" Target="../media/image114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2.png"/><Relationship Id="rId5" Type="http://schemas.openxmlformats.org/officeDocument/2006/relationships/image" Target="../media/image131.png"/><Relationship Id="rId10" Type="http://schemas.openxmlformats.org/officeDocument/2006/relationships/image" Target="../media/image135.png"/><Relationship Id="rId4" Type="http://schemas.openxmlformats.org/officeDocument/2006/relationships/image" Target="../media/image130.png"/><Relationship Id="rId9" Type="http://schemas.openxmlformats.org/officeDocument/2006/relationships/image" Target="../media/image134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8.png"/><Relationship Id="rId4" Type="http://schemas.openxmlformats.org/officeDocument/2006/relationships/image" Target="../media/image137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13" Type="http://schemas.openxmlformats.org/officeDocument/2006/relationships/image" Target="../media/image130.png"/><Relationship Id="rId3" Type="http://schemas.openxmlformats.org/officeDocument/2006/relationships/notesSlide" Target="../notesSlides/notesSlide52.xml"/><Relationship Id="rId7" Type="http://schemas.openxmlformats.org/officeDocument/2006/relationships/image" Target="../media/image141.png"/><Relationship Id="rId12" Type="http://schemas.openxmlformats.org/officeDocument/2006/relationships/image" Target="../media/image12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81.png"/><Relationship Id="rId11" Type="http://schemas.openxmlformats.org/officeDocument/2006/relationships/image" Target="../media/image54.png"/><Relationship Id="rId5" Type="http://schemas.openxmlformats.org/officeDocument/2006/relationships/package" Target="../embeddings/Microsoft_Office_Word___15.docx"/><Relationship Id="rId10" Type="http://schemas.openxmlformats.org/officeDocument/2006/relationships/oleObject" Target="../embeddings/oleObject8.bin"/><Relationship Id="rId4" Type="http://schemas.openxmlformats.org/officeDocument/2006/relationships/package" Target="../embeddings/Microsoft_Office_Word___14.docx"/><Relationship Id="rId9" Type="http://schemas.openxmlformats.org/officeDocument/2006/relationships/oleObject" Target="../embeddings/oleObject7.bin"/><Relationship Id="rId14" Type="http://schemas.openxmlformats.org/officeDocument/2006/relationships/image" Target="../media/image135.pn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-285784" y="2130425"/>
            <a:ext cx="7772400" cy="1470025"/>
          </a:xfrm>
        </p:spPr>
        <p:txBody>
          <a:bodyPr/>
          <a:lstStyle/>
          <a:p>
            <a:r>
              <a:rPr lang="en-US" altLang="zh-TW" dirty="0" smtClean="0"/>
              <a:t>Optimal Routing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2386042" y="3071810"/>
            <a:ext cx="6400800" cy="1042998"/>
          </a:xfrm>
        </p:spPr>
        <p:txBody>
          <a:bodyPr>
            <a:normAutofit/>
          </a:bodyPr>
          <a:lstStyle/>
          <a:p>
            <a:r>
              <a:rPr lang="en-US" altLang="zh-TW" sz="3200" dirty="0" smtClean="0"/>
              <a:t>Data Network </a:t>
            </a:r>
            <a:r>
              <a:rPr lang="en-US" altLang="zh-TW" sz="1800" dirty="0" smtClean="0"/>
              <a:t>second edition.</a:t>
            </a:r>
          </a:p>
        </p:txBody>
      </p:sp>
      <p:sp>
        <p:nvSpPr>
          <p:cNvPr id="6" name="文字方塊 5"/>
          <p:cNvSpPr txBox="1"/>
          <p:nvPr/>
        </p:nvSpPr>
        <p:spPr>
          <a:xfrm>
            <a:off x="1500166" y="3714752"/>
            <a:ext cx="62865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2000" i="1" dirty="0" err="1" smtClean="0"/>
              <a:t>Dimitri</a:t>
            </a:r>
            <a:r>
              <a:rPr lang="en-US" altLang="zh-TW" sz="2000" i="1" dirty="0" smtClean="0"/>
              <a:t> </a:t>
            </a:r>
            <a:r>
              <a:rPr lang="en-US" altLang="zh-TW" sz="2000" i="1" dirty="0" err="1" smtClean="0"/>
              <a:t>Bertsekas</a:t>
            </a:r>
            <a:r>
              <a:rPr lang="en-US" altLang="zh-TW" sz="2000" i="1" dirty="0" smtClean="0"/>
              <a:t>              Robert </a:t>
            </a:r>
            <a:r>
              <a:rPr lang="en-US" altLang="zh-TW" sz="2000" i="1" dirty="0" err="1" smtClean="0"/>
              <a:t>Gallager</a:t>
            </a:r>
            <a:endParaRPr lang="zh-TW" altLang="en-US" sz="2000" i="1" dirty="0" smtClean="0"/>
          </a:p>
          <a:p>
            <a:pPr algn="ctr"/>
            <a:endParaRPr lang="zh-TW" altLang="en-US" sz="2000" dirty="0"/>
          </a:p>
        </p:txBody>
      </p:sp>
      <p:sp>
        <p:nvSpPr>
          <p:cNvPr id="8" name="文字方塊 7"/>
          <p:cNvSpPr txBox="1"/>
          <p:nvPr/>
        </p:nvSpPr>
        <p:spPr>
          <a:xfrm>
            <a:off x="1500166" y="5098333"/>
            <a:ext cx="62865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2400" dirty="0" smtClean="0">
                <a:solidFill>
                  <a:srgbClr val="0070C0"/>
                </a:solidFill>
              </a:rPr>
              <a:t>Presenter:  Y. P. Tsai</a:t>
            </a:r>
            <a:endParaRPr lang="zh-TW" altLang="en-US" sz="2400" dirty="0" smtClean="0">
              <a:solidFill>
                <a:srgbClr val="0070C0"/>
              </a:solidFill>
            </a:endParaRPr>
          </a:p>
          <a:p>
            <a:pPr algn="ctr"/>
            <a:endParaRPr lang="zh-TW" altLang="en-US" sz="2400" dirty="0">
              <a:solidFill>
                <a:srgbClr val="0070C0"/>
              </a:solidFill>
            </a:endParaRPr>
          </a:p>
        </p:txBody>
      </p:sp>
      <p:sp>
        <p:nvSpPr>
          <p:cNvPr id="9" name="日期版面配置區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EFC14-E107-4322-9EAF-79BF7B6AD234}" type="datetime1">
              <a:rPr lang="zh-TW" altLang="en-US" smtClean="0"/>
              <a:pPr/>
              <a:t>2009/6/1</a:t>
            </a:fld>
            <a:endParaRPr lang="zh-TW" altLang="en-US"/>
          </a:p>
        </p:txBody>
      </p:sp>
      <p:sp>
        <p:nvSpPr>
          <p:cNvPr id="10" name="投影片編號版面配置區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1</a:t>
            </a:fld>
            <a:endParaRPr lang="zh-TW" altLang="en-US"/>
          </a:p>
        </p:txBody>
      </p:sp>
      <p:sp>
        <p:nvSpPr>
          <p:cNvPr id="11" name="頁尾版面配置區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OPLAB IM NTU</a:t>
            </a:r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Agenda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sz="2800" dirty="0" smtClean="0"/>
              <a:t>Introduction</a:t>
            </a:r>
          </a:p>
          <a:p>
            <a:r>
              <a:rPr lang="en-US" altLang="zh-TW" sz="2800" dirty="0" smtClean="0"/>
              <a:t>Performance Models</a:t>
            </a:r>
          </a:p>
          <a:p>
            <a:r>
              <a:rPr lang="en-US" altLang="zh-TW" sz="2800" dirty="0" smtClean="0"/>
              <a:t>Problem Formulation</a:t>
            </a:r>
          </a:p>
          <a:p>
            <a:r>
              <a:rPr lang="en-US" altLang="zh-TW" sz="2800" dirty="0" smtClean="0"/>
              <a:t>Characterization of Optimal Routing</a:t>
            </a:r>
          </a:p>
          <a:p>
            <a:r>
              <a:rPr lang="en-US" altLang="zh-TW" sz="2800" dirty="0" smtClean="0"/>
              <a:t>Feasible Direction Methods for Optimal Routing</a:t>
            </a:r>
          </a:p>
          <a:p>
            <a:r>
              <a:rPr lang="en-US" altLang="zh-TW" sz="2800" dirty="0" smtClean="0"/>
              <a:t>The Frank-Wolfe (Flow Deviation) Method</a:t>
            </a:r>
          </a:p>
          <a:p>
            <a:r>
              <a:rPr lang="en-US" altLang="zh-TW" sz="2800" dirty="0" smtClean="0"/>
              <a:t>Gradient Projection Methods for Optimal Routing</a:t>
            </a:r>
            <a:endParaRPr lang="zh-TW" altLang="en-US" sz="3600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71D3F-A75F-4150-90F7-4EB74EA2F212}" type="datetime1">
              <a:rPr lang="zh-TW" altLang="en-US" smtClean="0"/>
              <a:pPr/>
              <a:t>2009/6/1</a:t>
            </a:fld>
            <a:endParaRPr lang="zh-TW" altLang="en-US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2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OPLAB IM NTU</a:t>
            </a:r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Introduction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TW" dirty="0" smtClean="0"/>
              <a:t>The Complexity of routing is due to a number of reasons:</a:t>
            </a:r>
          </a:p>
          <a:p>
            <a:pPr lvl="1"/>
            <a:r>
              <a:rPr lang="en-US" altLang="zh-TW" dirty="0" smtClean="0"/>
              <a:t>Routing requires coordination between all the nodes of the subnet rather than just a pair of modules.</a:t>
            </a:r>
          </a:p>
          <a:p>
            <a:pPr lvl="1"/>
            <a:r>
              <a:rPr lang="en-US" altLang="zh-TW" dirty="0" smtClean="0"/>
              <a:t>The routing system must cope with link and node failures.</a:t>
            </a:r>
          </a:p>
          <a:p>
            <a:pPr lvl="1"/>
            <a:r>
              <a:rPr lang="en-US" altLang="zh-TW" dirty="0" smtClean="0"/>
              <a:t>The routing algorithm may need to modify its routes when some areas within the network become congested.</a:t>
            </a:r>
          </a:p>
          <a:p>
            <a:r>
              <a:rPr lang="en-US" altLang="zh-TW" dirty="0" smtClean="0"/>
              <a:t>The two main functions performed by a routing algorithm:</a:t>
            </a:r>
          </a:p>
          <a:p>
            <a:pPr lvl="1"/>
            <a:r>
              <a:rPr lang="en-US" altLang="zh-TW" dirty="0" smtClean="0"/>
              <a:t>Selection of routes for various OD pairs and delivery of messages to their correct destination.</a:t>
            </a:r>
          </a:p>
          <a:p>
            <a:pPr lvl="1"/>
            <a:r>
              <a:rPr lang="en-US" altLang="zh-TW" dirty="0" smtClean="0"/>
              <a:t>Conceptually straightforward using a variety of protocols and data structure (known as routing tables)</a:t>
            </a:r>
          </a:p>
          <a:p>
            <a:r>
              <a:rPr lang="en-US" altLang="zh-TW" dirty="0" smtClean="0"/>
              <a:t>The focus will be on the first function.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6D04A-DB96-4154-943E-0EFDF2EC691B}" type="datetime1">
              <a:rPr lang="zh-TW" altLang="en-US" smtClean="0"/>
              <a:pPr/>
              <a:t>2009/6/1</a:t>
            </a:fld>
            <a:endParaRPr lang="zh-TW" altLang="en-US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OPLAB IM NTU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3</a:t>
            </a:fld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Introduction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Two main performance measures:</a:t>
            </a:r>
          </a:p>
          <a:p>
            <a:pPr lvl="1"/>
            <a:r>
              <a:rPr lang="en-US" altLang="zh-TW" i="1" dirty="0" smtClean="0"/>
              <a:t>Throughput (quantity of service)</a:t>
            </a:r>
          </a:p>
          <a:p>
            <a:pPr lvl="1"/>
            <a:r>
              <a:rPr lang="en-US" altLang="zh-TW" i="1" dirty="0" smtClean="0"/>
              <a:t>Average packet delay (quality of service)</a:t>
            </a:r>
            <a:endParaRPr lang="zh-TW" altLang="en-US" i="1" dirty="0" smtClean="0"/>
          </a:p>
          <a:p>
            <a:r>
              <a:rPr lang="en-US" altLang="zh-TW" i="1" dirty="0" smtClean="0"/>
              <a:t>Throughput = offered load – rejected load</a:t>
            </a:r>
          </a:p>
          <a:p>
            <a:endParaRPr lang="en-US" altLang="zh-TW" dirty="0" smtClean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6D04A-DB96-4154-943E-0EFDF2EC691B}" type="datetime1">
              <a:rPr lang="zh-TW" altLang="en-US" smtClean="0"/>
              <a:pPr/>
              <a:t>2009/6/1</a:t>
            </a:fld>
            <a:endParaRPr lang="zh-TW" altLang="en-US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OPLAB IM NTU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4</a:t>
            </a:fld>
            <a:endParaRPr lang="zh-TW" altLang="en-US"/>
          </a:p>
        </p:txBody>
      </p:sp>
      <p:sp>
        <p:nvSpPr>
          <p:cNvPr id="7" name="矩形 6"/>
          <p:cNvSpPr/>
          <p:nvPr/>
        </p:nvSpPr>
        <p:spPr>
          <a:xfrm>
            <a:off x="2214546" y="4143380"/>
            <a:ext cx="2000264" cy="114300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dirty="0" smtClean="0"/>
              <a:t>Flow Control</a:t>
            </a:r>
            <a:endParaRPr lang="zh-TW" altLang="en-US" dirty="0"/>
          </a:p>
        </p:txBody>
      </p:sp>
      <p:sp>
        <p:nvSpPr>
          <p:cNvPr id="8" name="矩形 7"/>
          <p:cNvSpPr/>
          <p:nvPr/>
        </p:nvSpPr>
        <p:spPr>
          <a:xfrm>
            <a:off x="5429256" y="4143380"/>
            <a:ext cx="2000264" cy="114300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dirty="0" smtClean="0"/>
              <a:t>Routing</a:t>
            </a:r>
            <a:endParaRPr lang="zh-TW" altLang="en-US" dirty="0"/>
          </a:p>
        </p:txBody>
      </p:sp>
      <p:cxnSp>
        <p:nvCxnSpPr>
          <p:cNvPr id="10" name="直線單箭頭接點 9"/>
          <p:cNvCxnSpPr>
            <a:endCxn id="7" idx="1"/>
          </p:cNvCxnSpPr>
          <p:nvPr/>
        </p:nvCxnSpPr>
        <p:spPr>
          <a:xfrm>
            <a:off x="1214414" y="4714884"/>
            <a:ext cx="1000132" cy="1588"/>
          </a:xfrm>
          <a:prstGeom prst="straightConnector1">
            <a:avLst/>
          </a:prstGeom>
          <a:ln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4" name="直線單箭頭接點 13"/>
          <p:cNvCxnSpPr>
            <a:stCxn id="7" idx="3"/>
            <a:endCxn id="8" idx="1"/>
          </p:cNvCxnSpPr>
          <p:nvPr/>
        </p:nvCxnSpPr>
        <p:spPr>
          <a:xfrm>
            <a:off x="4214810" y="4714884"/>
            <a:ext cx="1214446" cy="1588"/>
          </a:xfrm>
          <a:prstGeom prst="straightConnector1">
            <a:avLst/>
          </a:prstGeom>
          <a:ln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0" name="直線單箭頭接點 19"/>
          <p:cNvCxnSpPr>
            <a:stCxn id="7" idx="2"/>
          </p:cNvCxnSpPr>
          <p:nvPr/>
        </p:nvCxnSpPr>
        <p:spPr>
          <a:xfrm rot="5400000">
            <a:off x="2786049" y="5715017"/>
            <a:ext cx="857259" cy="1588"/>
          </a:xfrm>
          <a:prstGeom prst="straightConnector1">
            <a:avLst/>
          </a:prstGeom>
          <a:ln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9" name="圖案 28"/>
          <p:cNvCxnSpPr>
            <a:stCxn id="8" idx="3"/>
            <a:endCxn id="7" idx="0"/>
          </p:cNvCxnSpPr>
          <p:nvPr/>
        </p:nvCxnSpPr>
        <p:spPr>
          <a:xfrm flipH="1" flipV="1">
            <a:off x="3214678" y="4143380"/>
            <a:ext cx="4214842" cy="571504"/>
          </a:xfrm>
          <a:prstGeom prst="bentConnector4">
            <a:avLst>
              <a:gd name="adj1" fmla="val -14238"/>
              <a:gd name="adj2" fmla="val 215000"/>
            </a:avLst>
          </a:prstGeom>
          <a:ln>
            <a:prstDash val="dash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4" name="文字方塊 33"/>
          <p:cNvSpPr txBox="1"/>
          <p:nvPr/>
        </p:nvSpPr>
        <p:spPr>
          <a:xfrm>
            <a:off x="642910" y="4286256"/>
            <a:ext cx="13573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Offered load</a:t>
            </a:r>
            <a:endParaRPr lang="zh-TW" altLang="en-US" dirty="0"/>
          </a:p>
        </p:txBody>
      </p:sp>
      <p:sp>
        <p:nvSpPr>
          <p:cNvPr id="35" name="文字方塊 34"/>
          <p:cNvSpPr txBox="1"/>
          <p:nvPr/>
        </p:nvSpPr>
        <p:spPr>
          <a:xfrm>
            <a:off x="3357554" y="3571876"/>
            <a:ext cx="13573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Delay</a:t>
            </a:r>
            <a:endParaRPr lang="zh-TW" altLang="en-US" dirty="0"/>
          </a:p>
        </p:txBody>
      </p:sp>
      <p:sp>
        <p:nvSpPr>
          <p:cNvPr id="36" name="文字方塊 35"/>
          <p:cNvSpPr txBox="1"/>
          <p:nvPr/>
        </p:nvSpPr>
        <p:spPr>
          <a:xfrm>
            <a:off x="1785918" y="5429264"/>
            <a:ext cx="13573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TW" dirty="0" smtClean="0"/>
              <a:t>Rejected load</a:t>
            </a:r>
            <a:endParaRPr lang="zh-TW" altLang="en-US" dirty="0"/>
          </a:p>
        </p:txBody>
      </p:sp>
      <p:sp>
        <p:nvSpPr>
          <p:cNvPr id="37" name="文字方塊 36"/>
          <p:cNvSpPr txBox="1"/>
          <p:nvPr/>
        </p:nvSpPr>
        <p:spPr>
          <a:xfrm>
            <a:off x="4143372" y="4286256"/>
            <a:ext cx="13573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dirty="0" smtClean="0"/>
              <a:t>Throughput</a:t>
            </a:r>
            <a:endParaRPr lang="zh-TW" altLang="en-US" dirty="0"/>
          </a:p>
        </p:txBody>
      </p:sp>
      <p:sp>
        <p:nvSpPr>
          <p:cNvPr id="38" name="文字方塊 37"/>
          <p:cNvSpPr txBox="1"/>
          <p:nvPr/>
        </p:nvSpPr>
        <p:spPr>
          <a:xfrm>
            <a:off x="7500958" y="4786322"/>
            <a:ext cx="13573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dirty="0" smtClean="0"/>
              <a:t>(feedback)</a:t>
            </a:r>
            <a:endParaRPr lang="zh-TW" altLang="en-US" dirty="0"/>
          </a:p>
        </p:txBody>
      </p:sp>
      <p:graphicFrame>
        <p:nvGraphicFramePr>
          <p:cNvPr id="19" name="物件 18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p:oleObj spid="_x0000_s98306" name="方程式" r:id="rId4" imgW="0" imgH="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Introduction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The traffic accepted into the network will experience an average delay per packet that will depend on the routes chosen by the routing algorithm.</a:t>
            </a:r>
          </a:p>
          <a:p>
            <a:r>
              <a:rPr lang="en-US" altLang="zh-TW" dirty="0" smtClean="0"/>
              <a:t>However, throughput will also be greatly affected.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6D04A-DB96-4154-943E-0EFDF2EC691B}" type="datetime1">
              <a:rPr lang="zh-TW" altLang="en-US" smtClean="0"/>
              <a:pPr/>
              <a:t>2009/6/1</a:t>
            </a:fld>
            <a:endParaRPr lang="zh-TW" altLang="en-US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OPLAB IM NTU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5</a:t>
            </a:fld>
            <a:endParaRPr lang="zh-TW" altLang="en-US"/>
          </a:p>
        </p:txBody>
      </p:sp>
      <p:sp>
        <p:nvSpPr>
          <p:cNvPr id="2253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sp>
        <p:nvSpPr>
          <p:cNvPr id="2253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sp>
        <p:nvSpPr>
          <p:cNvPr id="22534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sp>
        <p:nvSpPr>
          <p:cNvPr id="22536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sp>
        <p:nvSpPr>
          <p:cNvPr id="22538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sp>
        <p:nvSpPr>
          <p:cNvPr id="22540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grpSp>
        <p:nvGrpSpPr>
          <p:cNvPr id="36" name="群組 35"/>
          <p:cNvGrpSpPr/>
          <p:nvPr/>
        </p:nvGrpSpPr>
        <p:grpSpPr>
          <a:xfrm>
            <a:off x="1142976" y="3586168"/>
            <a:ext cx="2428892" cy="1700220"/>
            <a:chOff x="6000760" y="3786190"/>
            <a:chExt cx="2428892" cy="1700220"/>
          </a:xfrm>
        </p:grpSpPr>
        <p:sp>
          <p:nvSpPr>
            <p:cNvPr id="24" name="文字方塊 23"/>
            <p:cNvSpPr txBox="1"/>
            <p:nvPr/>
          </p:nvSpPr>
          <p:spPr>
            <a:xfrm>
              <a:off x="6000760" y="3786190"/>
              <a:ext cx="242889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/>
                <a:t>ex: M/M/1 Queue</a:t>
              </a:r>
              <a:endParaRPr lang="zh-TW" altLang="en-US" dirty="0"/>
            </a:p>
          </p:txBody>
        </p:sp>
        <p:pic>
          <p:nvPicPr>
            <p:cNvPr id="22533" name="Picture 5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6429388" y="4357694"/>
              <a:ext cx="895350" cy="333375"/>
            </a:xfrm>
            <a:prstGeom prst="rect">
              <a:avLst/>
            </a:prstGeom>
            <a:noFill/>
          </p:spPr>
        </p:pic>
        <p:pic>
          <p:nvPicPr>
            <p:cNvPr id="22535" name="Picture 7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7715272" y="4143380"/>
              <a:ext cx="685800" cy="685800"/>
            </a:xfrm>
            <a:prstGeom prst="rect">
              <a:avLst/>
            </a:prstGeom>
            <a:noFill/>
          </p:spPr>
        </p:pic>
        <p:pic>
          <p:nvPicPr>
            <p:cNvPr id="22539" name="Picture 11"/>
            <p:cNvPicPr>
              <a:picLocks noChangeAspect="1" noChangeArrowheads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6429388" y="4857760"/>
              <a:ext cx="1228725" cy="628650"/>
            </a:xfrm>
            <a:prstGeom prst="rect">
              <a:avLst/>
            </a:prstGeom>
            <a:noFill/>
          </p:spPr>
        </p:pic>
      </p:grpSp>
      <p:sp>
        <p:nvSpPr>
          <p:cNvPr id="22542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sp>
        <p:nvSpPr>
          <p:cNvPr id="22544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grpSp>
        <p:nvGrpSpPr>
          <p:cNvPr id="53" name="群組 52"/>
          <p:cNvGrpSpPr/>
          <p:nvPr/>
        </p:nvGrpSpPr>
        <p:grpSpPr>
          <a:xfrm>
            <a:off x="4090490" y="3533778"/>
            <a:ext cx="4053410" cy="2181238"/>
            <a:chOff x="3714744" y="3357562"/>
            <a:chExt cx="4053410" cy="2181238"/>
          </a:xfrm>
        </p:grpSpPr>
        <p:grpSp>
          <p:nvGrpSpPr>
            <p:cNvPr id="38" name="群組 16"/>
            <p:cNvGrpSpPr/>
            <p:nvPr/>
          </p:nvGrpSpPr>
          <p:grpSpPr>
            <a:xfrm>
              <a:off x="4071933" y="3357562"/>
              <a:ext cx="3696221" cy="1786744"/>
              <a:chOff x="2570942" y="3429794"/>
              <a:chExt cx="4144198" cy="1786744"/>
            </a:xfrm>
          </p:grpSpPr>
          <p:cxnSp>
            <p:nvCxnSpPr>
              <p:cNvPr id="43" name="直線單箭頭接點 42"/>
              <p:cNvCxnSpPr/>
              <p:nvPr/>
            </p:nvCxnSpPr>
            <p:spPr>
              <a:xfrm rot="5400000" flipH="1" flipV="1">
                <a:off x="1678761" y="4321975"/>
                <a:ext cx="1785950" cy="1588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直線單箭頭接點 43"/>
              <p:cNvCxnSpPr/>
              <p:nvPr/>
            </p:nvCxnSpPr>
            <p:spPr>
              <a:xfrm>
                <a:off x="2571736" y="5214950"/>
                <a:ext cx="4143404" cy="1588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9" name="手繪多邊形 38"/>
            <p:cNvSpPr/>
            <p:nvPr/>
          </p:nvSpPr>
          <p:spPr>
            <a:xfrm>
              <a:off x="4071934" y="3429000"/>
              <a:ext cx="2071702" cy="1715305"/>
            </a:xfrm>
            <a:custGeom>
              <a:avLst/>
              <a:gdLst>
                <a:gd name="connsiteX0" fmla="*/ 0 w 2085975"/>
                <a:gd name="connsiteY0" fmla="*/ 1285875 h 1285875"/>
                <a:gd name="connsiteX1" fmla="*/ 1614488 w 2085975"/>
                <a:gd name="connsiteY1" fmla="*/ 971550 h 1285875"/>
                <a:gd name="connsiteX2" fmla="*/ 2085975 w 2085975"/>
                <a:gd name="connsiteY2" fmla="*/ 0 h 1285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85975" h="1285875">
                  <a:moveTo>
                    <a:pt x="0" y="1285875"/>
                  </a:moveTo>
                  <a:cubicBezTo>
                    <a:pt x="633413" y="1235868"/>
                    <a:pt x="1266826" y="1185862"/>
                    <a:pt x="1614488" y="971550"/>
                  </a:cubicBezTo>
                  <a:cubicBezTo>
                    <a:pt x="1962150" y="757238"/>
                    <a:pt x="2014538" y="240506"/>
                    <a:pt x="2085975" y="0"/>
                  </a:cubicBezTo>
                </a:path>
              </a:pathLst>
            </a:cu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pic>
          <p:nvPicPr>
            <p:cNvPr id="22541" name="Picture 13"/>
            <p:cNvPicPr>
              <a:picLocks noChangeAspect="1" noChangeArrowheads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7572396" y="5214950"/>
              <a:ext cx="161925" cy="323850"/>
            </a:xfrm>
            <a:prstGeom prst="rect">
              <a:avLst/>
            </a:prstGeom>
            <a:noFill/>
          </p:spPr>
        </p:pic>
        <p:pic>
          <p:nvPicPr>
            <p:cNvPr id="22543" name="Picture 15"/>
            <p:cNvPicPr>
              <a:picLocks noChangeAspect="1" noChangeArrowheads="1"/>
            </p:cNvPicPr>
            <p:nvPr/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3714744" y="3357562"/>
              <a:ext cx="209550" cy="333375"/>
            </a:xfrm>
            <a:prstGeom prst="rect">
              <a:avLst/>
            </a:prstGeom>
            <a:noFill/>
          </p:spPr>
        </p:pic>
        <p:sp>
          <p:nvSpPr>
            <p:cNvPr id="52" name="文字方塊 51"/>
            <p:cNvSpPr txBox="1"/>
            <p:nvPr/>
          </p:nvSpPr>
          <p:spPr>
            <a:xfrm>
              <a:off x="3929058" y="5143512"/>
              <a:ext cx="2857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/>
                <a:t>0</a:t>
              </a:r>
              <a:endParaRPr lang="zh-TW" altLang="en-US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Introduction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As the routing algorithm is more successful in </a:t>
            </a:r>
            <a:r>
              <a:rPr lang="en-US" altLang="zh-TW" i="1" dirty="0" smtClean="0">
                <a:solidFill>
                  <a:srgbClr val="D60000"/>
                </a:solidFill>
              </a:rPr>
              <a:t>keeping delay low</a:t>
            </a:r>
            <a:r>
              <a:rPr lang="en-US" altLang="zh-TW" dirty="0" smtClean="0"/>
              <a:t>, the flow control algorithm allows more traffic into the network.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6D04A-DB96-4154-943E-0EFDF2EC691B}" type="datetime1">
              <a:rPr lang="zh-TW" altLang="en-US" smtClean="0"/>
              <a:pPr/>
              <a:t>2009/6/1</a:t>
            </a:fld>
            <a:endParaRPr lang="zh-TW" altLang="en-US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OPLAB IM NTU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6</a:t>
            </a:fld>
            <a:endParaRPr lang="zh-TW" altLang="en-US"/>
          </a:p>
        </p:txBody>
      </p:sp>
      <p:grpSp>
        <p:nvGrpSpPr>
          <p:cNvPr id="7" name="群組 6"/>
          <p:cNvGrpSpPr/>
          <p:nvPr/>
        </p:nvGrpSpPr>
        <p:grpSpPr>
          <a:xfrm>
            <a:off x="1643042" y="3214686"/>
            <a:ext cx="5643602" cy="2225926"/>
            <a:chOff x="1928794" y="3429794"/>
            <a:chExt cx="5500726" cy="2225926"/>
          </a:xfrm>
        </p:grpSpPr>
        <p:grpSp>
          <p:nvGrpSpPr>
            <p:cNvPr id="8" name="群組 16"/>
            <p:cNvGrpSpPr/>
            <p:nvPr/>
          </p:nvGrpSpPr>
          <p:grpSpPr>
            <a:xfrm>
              <a:off x="2570942" y="3429794"/>
              <a:ext cx="4144198" cy="1786744"/>
              <a:chOff x="2570942" y="3429794"/>
              <a:chExt cx="4144198" cy="1786744"/>
            </a:xfrm>
          </p:grpSpPr>
          <p:cxnSp>
            <p:nvCxnSpPr>
              <p:cNvPr id="13" name="直線單箭頭接點 12"/>
              <p:cNvCxnSpPr/>
              <p:nvPr/>
            </p:nvCxnSpPr>
            <p:spPr>
              <a:xfrm rot="5400000" flipH="1" flipV="1">
                <a:off x="1678761" y="4321975"/>
                <a:ext cx="1785950" cy="1588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直線單箭頭接點 13"/>
              <p:cNvCxnSpPr/>
              <p:nvPr/>
            </p:nvCxnSpPr>
            <p:spPr>
              <a:xfrm>
                <a:off x="2571736" y="5214950"/>
                <a:ext cx="4143404" cy="1588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手繪多邊形 8"/>
            <p:cNvSpPr/>
            <p:nvPr/>
          </p:nvSpPr>
          <p:spPr>
            <a:xfrm>
              <a:off x="2828925" y="3643314"/>
              <a:ext cx="2085975" cy="1285875"/>
            </a:xfrm>
            <a:custGeom>
              <a:avLst/>
              <a:gdLst>
                <a:gd name="connsiteX0" fmla="*/ 0 w 2085975"/>
                <a:gd name="connsiteY0" fmla="*/ 1285875 h 1285875"/>
                <a:gd name="connsiteX1" fmla="*/ 1614488 w 2085975"/>
                <a:gd name="connsiteY1" fmla="*/ 971550 h 1285875"/>
                <a:gd name="connsiteX2" fmla="*/ 2085975 w 2085975"/>
                <a:gd name="connsiteY2" fmla="*/ 0 h 1285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85975" h="1285875">
                  <a:moveTo>
                    <a:pt x="0" y="1285875"/>
                  </a:moveTo>
                  <a:cubicBezTo>
                    <a:pt x="633413" y="1235868"/>
                    <a:pt x="1266826" y="1185862"/>
                    <a:pt x="1614488" y="971550"/>
                  </a:cubicBezTo>
                  <a:cubicBezTo>
                    <a:pt x="1962150" y="757238"/>
                    <a:pt x="2014538" y="240506"/>
                    <a:pt x="2085975" y="0"/>
                  </a:cubicBezTo>
                </a:path>
              </a:pathLst>
            </a:cu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0" name="手繪多邊形 9"/>
            <p:cNvSpPr/>
            <p:nvPr/>
          </p:nvSpPr>
          <p:spPr>
            <a:xfrm>
              <a:off x="2857488" y="3571876"/>
              <a:ext cx="3214710" cy="1500189"/>
            </a:xfrm>
            <a:custGeom>
              <a:avLst/>
              <a:gdLst>
                <a:gd name="connsiteX0" fmla="*/ 0 w 2085975"/>
                <a:gd name="connsiteY0" fmla="*/ 1285875 h 1285875"/>
                <a:gd name="connsiteX1" fmla="*/ 1614488 w 2085975"/>
                <a:gd name="connsiteY1" fmla="*/ 971550 h 1285875"/>
                <a:gd name="connsiteX2" fmla="*/ 2085975 w 2085975"/>
                <a:gd name="connsiteY2" fmla="*/ 0 h 1285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85975" h="1285875">
                  <a:moveTo>
                    <a:pt x="0" y="1285875"/>
                  </a:moveTo>
                  <a:cubicBezTo>
                    <a:pt x="633413" y="1235868"/>
                    <a:pt x="1266826" y="1185862"/>
                    <a:pt x="1614488" y="971550"/>
                  </a:cubicBezTo>
                  <a:cubicBezTo>
                    <a:pt x="1962150" y="757238"/>
                    <a:pt x="2014538" y="240506"/>
                    <a:pt x="2085975" y="0"/>
                  </a:cubicBezTo>
                </a:path>
              </a:pathLst>
            </a:custGeom>
            <a:ln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1" name="文字方塊 10"/>
            <p:cNvSpPr txBox="1"/>
            <p:nvPr/>
          </p:nvSpPr>
          <p:spPr>
            <a:xfrm>
              <a:off x="1928794" y="3571876"/>
              <a:ext cx="8572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/>
                <a:t>Delay</a:t>
              </a:r>
              <a:endParaRPr lang="zh-TW" altLang="en-US" dirty="0"/>
            </a:p>
          </p:txBody>
        </p:sp>
        <p:sp>
          <p:nvSpPr>
            <p:cNvPr id="12" name="文字方塊 11"/>
            <p:cNvSpPr txBox="1"/>
            <p:nvPr/>
          </p:nvSpPr>
          <p:spPr>
            <a:xfrm>
              <a:off x="6000760" y="5286388"/>
              <a:ext cx="14287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/>
                <a:t>Throughput</a:t>
              </a:r>
              <a:endParaRPr lang="zh-TW" altLang="en-US" dirty="0"/>
            </a:p>
          </p:txBody>
        </p:sp>
      </p:grpSp>
      <p:cxnSp>
        <p:nvCxnSpPr>
          <p:cNvPr id="16" name="直線接點 15"/>
          <p:cNvCxnSpPr/>
          <p:nvPr/>
        </p:nvCxnSpPr>
        <p:spPr>
          <a:xfrm>
            <a:off x="2285984" y="4429132"/>
            <a:ext cx="4214842" cy="1588"/>
          </a:xfrm>
          <a:prstGeom prst="line">
            <a:avLst/>
          </a:prstGeom>
          <a:ln w="2222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Introduction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Shortest Path routing has two drawbacks: </a:t>
            </a:r>
          </a:p>
          <a:p>
            <a:pPr lvl="1"/>
            <a:r>
              <a:rPr lang="en-US" altLang="zh-TW" dirty="0" smtClean="0"/>
              <a:t>Shortest path uses only one path per OD pair, thereby potentially limiting the throughput of the network.</a:t>
            </a:r>
          </a:p>
          <a:p>
            <a:pPr lvl="1"/>
            <a:r>
              <a:rPr lang="en-US" altLang="zh-TW" dirty="0" smtClean="0"/>
              <a:t>Its capability to adapt to changing traffic conditions is limited by its susceptibility to oscillations.</a:t>
            </a:r>
          </a:p>
          <a:p>
            <a:pPr lvl="1"/>
            <a:endParaRPr lang="zh-TW" altLang="en-US" dirty="0" smtClean="0"/>
          </a:p>
          <a:p>
            <a:r>
              <a:rPr lang="en-US" altLang="zh-TW" dirty="0" smtClean="0"/>
              <a:t>Optimal Routing:</a:t>
            </a:r>
          </a:p>
          <a:p>
            <a:pPr lvl="1"/>
            <a:r>
              <a:rPr lang="en-US" altLang="zh-TW" dirty="0" smtClean="0"/>
              <a:t>Based on the optimization of an average delay-like measure of performance.</a:t>
            </a:r>
          </a:p>
          <a:p>
            <a:pPr lvl="1"/>
            <a:r>
              <a:rPr lang="en-US" altLang="zh-TW" dirty="0"/>
              <a:t>E</a:t>
            </a:r>
            <a:r>
              <a:rPr lang="en-US" altLang="zh-TW" dirty="0" smtClean="0"/>
              <a:t>liminate both of these disadvantages by splitting any OD pair traffic at strategic points, and by shifting traffic gradually mathematical theory of optimal multi-commodity flows.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6D04A-DB96-4154-943E-0EFDF2EC691B}" type="datetime1">
              <a:rPr lang="zh-TW" altLang="en-US" smtClean="0"/>
              <a:pPr/>
              <a:t>2009/6/1</a:t>
            </a:fld>
            <a:endParaRPr lang="zh-TW" altLang="en-US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OPLAB IM NTU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7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Agenda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sz="2800" dirty="0" smtClean="0"/>
              <a:t>Introduction</a:t>
            </a:r>
          </a:p>
          <a:p>
            <a:r>
              <a:rPr lang="en-US" altLang="zh-TW" sz="2800" dirty="0" smtClean="0"/>
              <a:t>Performance Models</a:t>
            </a:r>
          </a:p>
          <a:p>
            <a:r>
              <a:rPr lang="en-US" altLang="zh-TW" sz="2800" dirty="0" smtClean="0"/>
              <a:t>Problem Formulation</a:t>
            </a:r>
          </a:p>
          <a:p>
            <a:r>
              <a:rPr lang="en-US" altLang="zh-TW" sz="2800" dirty="0" smtClean="0"/>
              <a:t>Characterization of Optimal Routing</a:t>
            </a:r>
          </a:p>
          <a:p>
            <a:r>
              <a:rPr lang="en-US" altLang="zh-TW" sz="2800" dirty="0" smtClean="0"/>
              <a:t>Feasible Direction Methods for Optimal Routing</a:t>
            </a:r>
          </a:p>
          <a:p>
            <a:r>
              <a:rPr lang="en-US" altLang="zh-TW" sz="2800" dirty="0" smtClean="0"/>
              <a:t>The Frank-Wolfe (Flow Deviation) Method</a:t>
            </a:r>
          </a:p>
          <a:p>
            <a:r>
              <a:rPr lang="en-US" altLang="zh-TW" sz="2800" dirty="0" smtClean="0"/>
              <a:t>Gradient Projection Methods for Optimal Routing</a:t>
            </a:r>
            <a:endParaRPr lang="zh-TW" altLang="en-US" sz="3600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71D3F-A75F-4150-90F7-4EB74EA2F212}" type="datetime1">
              <a:rPr lang="zh-TW" altLang="en-US" smtClean="0"/>
              <a:pPr/>
              <a:t>2009/6/1</a:t>
            </a:fld>
            <a:endParaRPr lang="zh-TW" altLang="en-US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8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OPLAB IM NTU</a:t>
            </a:r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/>
              <a:t>Performance Models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TW" dirty="0" smtClean="0"/>
              <a:t>To evaluate the performance of a routing algorithm, we need to quantify the notion of </a:t>
            </a:r>
            <a:r>
              <a:rPr lang="en-US" altLang="zh-TW" dirty="0" smtClean="0">
                <a:solidFill>
                  <a:srgbClr val="D60000"/>
                </a:solidFill>
              </a:rPr>
              <a:t>traffic congestion</a:t>
            </a:r>
            <a:r>
              <a:rPr lang="en-US" altLang="zh-TW" dirty="0" smtClean="0"/>
              <a:t>.</a:t>
            </a:r>
          </a:p>
          <a:p>
            <a:r>
              <a:rPr lang="en-US" altLang="zh-TW" dirty="0" smtClean="0"/>
              <a:t>In this section we formulate performance models based on the </a:t>
            </a:r>
            <a:r>
              <a:rPr lang="en-US" altLang="zh-TW" dirty="0" smtClean="0">
                <a:solidFill>
                  <a:srgbClr val="D60000"/>
                </a:solidFill>
              </a:rPr>
              <a:t>traffic arrival rates </a:t>
            </a:r>
            <a:r>
              <a:rPr lang="en-US" altLang="zh-TW" dirty="0" smtClean="0"/>
              <a:t>at the network links.</a:t>
            </a:r>
          </a:p>
          <a:p>
            <a:pPr lvl="1"/>
            <a:r>
              <a:rPr lang="en-US" altLang="zh-TW" dirty="0" smtClean="0"/>
              <a:t>these models, called </a:t>
            </a:r>
            <a:r>
              <a:rPr lang="en-US" altLang="zh-TW" i="1" dirty="0" smtClean="0"/>
              <a:t>flow models</a:t>
            </a:r>
          </a:p>
          <a:p>
            <a:r>
              <a:rPr lang="en-US" altLang="zh-TW" dirty="0" smtClean="0"/>
              <a:t>Traffic congestion in a data network can be quantified in terms of the </a:t>
            </a:r>
            <a:r>
              <a:rPr lang="en-US" altLang="zh-TW" i="1" dirty="0" smtClean="0"/>
              <a:t>statistics of the arrival processes </a:t>
            </a:r>
            <a:r>
              <a:rPr lang="en-US" altLang="zh-TW" dirty="0" smtClean="0"/>
              <a:t>of the network queues.</a:t>
            </a:r>
          </a:p>
          <a:p>
            <a:pPr lvl="1"/>
            <a:r>
              <a:rPr lang="en-US" altLang="zh-TW" dirty="0" smtClean="0"/>
              <a:t>distributions of </a:t>
            </a:r>
            <a:r>
              <a:rPr lang="en-US" altLang="zh-TW" i="1" dirty="0" smtClean="0"/>
              <a:t>queue length</a:t>
            </a:r>
            <a:r>
              <a:rPr lang="en-US" altLang="zh-TW" dirty="0" smtClean="0"/>
              <a:t> and </a:t>
            </a:r>
            <a:r>
              <a:rPr lang="en-US" altLang="zh-TW" i="1" dirty="0" smtClean="0"/>
              <a:t>packet waiting time</a:t>
            </a:r>
            <a:r>
              <a:rPr lang="en-US" altLang="zh-TW" dirty="0" smtClean="0"/>
              <a:t> at each link.</a:t>
            </a:r>
          </a:p>
          <a:p>
            <a:pPr lvl="1"/>
            <a:r>
              <a:rPr lang="en-US" altLang="zh-TW" dirty="0" smtClean="0"/>
              <a:t>desirable routing is associated with </a:t>
            </a:r>
            <a:r>
              <a:rPr lang="en-US" altLang="zh-TW" i="1" dirty="0" smtClean="0"/>
              <a:t>“a small mean” </a:t>
            </a:r>
            <a:r>
              <a:rPr lang="en-US" altLang="zh-TW" dirty="0" smtClean="0"/>
              <a:t>or </a:t>
            </a:r>
            <a:r>
              <a:rPr lang="en-US" altLang="zh-TW" i="1" dirty="0" smtClean="0"/>
              <a:t>“variances”</a:t>
            </a:r>
            <a:r>
              <a:rPr lang="en-US" altLang="zh-TW" dirty="0" smtClean="0"/>
              <a:t> of the queue length in a data network.</a:t>
            </a:r>
          </a:p>
          <a:p>
            <a:r>
              <a:rPr lang="en-US" altLang="zh-TW" dirty="0" smtClean="0"/>
              <a:t>Unfortunately, there is usually no accurate analytical expression for the means or variances of the queue lengths.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6D04A-DB96-4154-943E-0EFDF2EC691B}" type="datetime1">
              <a:rPr lang="zh-TW" altLang="en-US" smtClean="0"/>
              <a:pPr/>
              <a:t>2009/6/1</a:t>
            </a:fld>
            <a:endParaRPr lang="zh-TW" altLang="en-US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OPLAB IM NTU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9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Performance Models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TW" dirty="0" smtClean="0"/>
              <a:t>A convenient but somewhat imperfect alternative is to measure congestion at a link in terms of the </a:t>
            </a:r>
            <a:r>
              <a:rPr lang="en-US" altLang="zh-TW" i="1" dirty="0" smtClean="0">
                <a:solidFill>
                  <a:srgbClr val="D60000"/>
                </a:solidFill>
              </a:rPr>
              <a:t>average traffic </a:t>
            </a:r>
            <a:r>
              <a:rPr lang="en-US" altLang="zh-TW" dirty="0" smtClean="0"/>
              <a:t>carried by the link.</a:t>
            </a:r>
          </a:p>
          <a:p>
            <a:r>
              <a:rPr lang="en-US" altLang="zh-TW" dirty="0" smtClean="0"/>
              <a:t>More precisely, we assume that the statistics of the arrival process at each link         change due only to routing updates.</a:t>
            </a:r>
          </a:p>
          <a:p>
            <a:endParaRPr lang="en-US" altLang="zh-TW" dirty="0" smtClean="0"/>
          </a:p>
          <a:p>
            <a:r>
              <a:rPr lang="en-US" altLang="zh-TW" dirty="0" smtClean="0"/>
              <a:t>And that we measure congestion on        via the traffic arrival rate      . We call       (data units/sec) the flow of link        .</a:t>
            </a:r>
          </a:p>
          <a:p>
            <a:pPr lvl="1"/>
            <a:r>
              <a:rPr lang="en-US" altLang="zh-TW" dirty="0" smtClean="0"/>
              <a:t>large number of users for each OD pair</a:t>
            </a:r>
          </a:p>
          <a:p>
            <a:pPr lvl="1"/>
            <a:r>
              <a:rPr lang="en-US" altLang="zh-TW" dirty="0" smtClean="0"/>
              <a:t>the traffic rate of each of these users being small relative to the total rate.</a:t>
            </a:r>
          </a:p>
          <a:p>
            <a:endParaRPr lang="en-US" altLang="zh-TW" dirty="0" smtClean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6D04A-DB96-4154-943E-0EFDF2EC691B}" type="datetime1">
              <a:rPr lang="zh-TW" altLang="en-US" smtClean="0"/>
              <a:pPr/>
              <a:t>2009/6/1</a:t>
            </a:fld>
            <a:endParaRPr lang="zh-TW" altLang="en-US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OPLAB IM NTU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10</a:t>
            </a:fld>
            <a:endParaRPr lang="zh-TW" altLang="en-US"/>
          </a:p>
        </p:txBody>
      </p:sp>
      <p:sp>
        <p:nvSpPr>
          <p:cNvPr id="2867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pic>
        <p:nvPicPr>
          <p:cNvPr id="28673" name="Picture 1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28728" y="4357694"/>
            <a:ext cx="323850" cy="361950"/>
          </a:xfrm>
          <a:prstGeom prst="rect">
            <a:avLst/>
          </a:prstGeom>
          <a:noFill/>
        </p:spPr>
      </p:pic>
      <p:sp>
        <p:nvSpPr>
          <p:cNvPr id="2867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pic>
        <p:nvPicPr>
          <p:cNvPr id="28675" name="Picture 3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314695" y="3000372"/>
            <a:ext cx="542925" cy="457200"/>
          </a:xfrm>
          <a:prstGeom prst="rect">
            <a:avLst/>
          </a:prstGeom>
          <a:noFill/>
        </p:spPr>
      </p:pic>
      <p:sp>
        <p:nvSpPr>
          <p:cNvPr id="28677" name="Rectangle 5"/>
          <p:cNvSpPr>
            <a:spLocks noChangeArrowheads="1"/>
          </p:cNvSpPr>
          <p:nvPr/>
        </p:nvSpPr>
        <p:spPr bwMode="auto">
          <a:xfrm>
            <a:off x="0" y="9144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zh-TW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新細明體" pitchFamily="18" charset="-120"/>
            </a:endParaRPr>
          </a:p>
        </p:txBody>
      </p:sp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286380" y="3971932"/>
            <a:ext cx="542925" cy="457200"/>
          </a:xfrm>
          <a:prstGeom prst="rect">
            <a:avLst/>
          </a:prstGeom>
          <a:noFill/>
        </p:spPr>
      </p:pic>
      <p:pic>
        <p:nvPicPr>
          <p:cNvPr id="13" name="Picture 1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962266" y="4357694"/>
            <a:ext cx="323850" cy="361950"/>
          </a:xfrm>
          <a:prstGeom prst="rect">
            <a:avLst/>
          </a:prstGeom>
          <a:noFill/>
        </p:spPr>
      </p:pic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286644" y="4329122"/>
            <a:ext cx="542925" cy="457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Performance Models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/>
              <a:t>an expression of the </a:t>
            </a:r>
            <a:r>
              <a:rPr lang="en-US" altLang="zh-TW" dirty="0" smtClean="0"/>
              <a:t>cost function</a:t>
            </a:r>
            <a:endParaRPr lang="en-US" altLang="zh-TW" dirty="0" smtClean="0"/>
          </a:p>
          <a:p>
            <a:endParaRPr lang="en-US" altLang="zh-TW" dirty="0"/>
          </a:p>
          <a:p>
            <a:endParaRPr lang="en-US" altLang="zh-TW" dirty="0" smtClean="0"/>
          </a:p>
          <a:p>
            <a:r>
              <a:rPr lang="en-US" altLang="zh-TW" dirty="0" smtClean="0"/>
              <a:t>each function       is monotonically increasing.</a:t>
            </a:r>
          </a:p>
          <a:p>
            <a:r>
              <a:rPr lang="en-US" altLang="zh-TW" dirty="0" smtClean="0"/>
              <a:t>A frequently used formula is:</a:t>
            </a:r>
          </a:p>
          <a:p>
            <a:endParaRPr lang="en-US" altLang="zh-TW" dirty="0"/>
          </a:p>
          <a:p>
            <a:endParaRPr lang="en-US" altLang="zh-TW" dirty="0" smtClean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6D04A-DB96-4154-943E-0EFDF2EC691B}" type="datetime1">
              <a:rPr lang="zh-TW" altLang="en-US" smtClean="0"/>
              <a:pPr/>
              <a:t>2009/6/1</a:t>
            </a:fld>
            <a:endParaRPr lang="zh-TW" altLang="en-US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OPLAB IM NTU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11</a:t>
            </a:fld>
            <a:endParaRPr lang="zh-TW" altLang="en-US"/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714744" y="2281235"/>
            <a:ext cx="1333500" cy="790575"/>
          </a:xfrm>
          <a:prstGeom prst="rect">
            <a:avLst/>
          </a:prstGeom>
          <a:noFill/>
        </p:spPr>
      </p:pic>
      <p:sp>
        <p:nvSpPr>
          <p:cNvPr id="3174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pic>
        <p:nvPicPr>
          <p:cNvPr id="31745" name="Picture 1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643174" y="3209926"/>
            <a:ext cx="361950" cy="361950"/>
          </a:xfrm>
          <a:prstGeom prst="rect">
            <a:avLst/>
          </a:prstGeom>
          <a:noFill/>
        </p:spPr>
      </p:pic>
      <p:sp>
        <p:nvSpPr>
          <p:cNvPr id="3174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pic>
        <p:nvPicPr>
          <p:cNvPr id="31747" name="Picture 3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786050" y="4124335"/>
            <a:ext cx="3486150" cy="733425"/>
          </a:xfrm>
          <a:prstGeom prst="rect">
            <a:avLst/>
          </a:prstGeom>
          <a:noFill/>
        </p:spPr>
      </p:pic>
      <p:sp>
        <p:nvSpPr>
          <p:cNvPr id="31755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pic>
        <p:nvPicPr>
          <p:cNvPr id="31754" name="Picture 10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928794" y="4995876"/>
            <a:ext cx="5067300" cy="361950"/>
          </a:xfrm>
          <a:prstGeom prst="rect">
            <a:avLst/>
          </a:prstGeom>
          <a:noFill/>
        </p:spPr>
      </p:pic>
      <p:sp>
        <p:nvSpPr>
          <p:cNvPr id="31757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pic>
        <p:nvPicPr>
          <p:cNvPr id="31756" name="Picture 12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928794" y="5353066"/>
            <a:ext cx="5181600" cy="361950"/>
          </a:xfrm>
          <a:prstGeom prst="rect">
            <a:avLst/>
          </a:prstGeom>
          <a:noFill/>
        </p:spPr>
      </p:pic>
      <p:sp>
        <p:nvSpPr>
          <p:cNvPr id="21" name="文字方塊 20"/>
          <p:cNvSpPr txBox="1"/>
          <p:nvPr/>
        </p:nvSpPr>
        <p:spPr>
          <a:xfrm>
            <a:off x="6643702" y="2416726"/>
            <a:ext cx="1428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(5.29)</a:t>
            </a:r>
            <a:endParaRPr lang="zh-TW" altLang="en-US" dirty="0"/>
          </a:p>
        </p:txBody>
      </p:sp>
      <p:sp>
        <p:nvSpPr>
          <p:cNvPr id="22" name="文字方塊 21"/>
          <p:cNvSpPr txBox="1"/>
          <p:nvPr/>
        </p:nvSpPr>
        <p:spPr>
          <a:xfrm>
            <a:off x="7286644" y="4286256"/>
            <a:ext cx="1428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(5.30)</a:t>
            </a:r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Performance Models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/>
              <a:t>Then the cost function (5.29) becomes the average number of packets in the system base on the hypothesis that each queue behaves as an M/M/1 queue of packets.</a:t>
            </a:r>
          </a:p>
          <a:p>
            <a:r>
              <a:rPr lang="en-US" altLang="zh-TW" dirty="0" smtClean="0"/>
              <a:t>(5.29) and (5.30) expresses qualitatively that congestion sets in when a flow       approaches the corresponding link capacity     .</a:t>
            </a:r>
          </a:p>
          <a:p>
            <a:r>
              <a:rPr lang="en-US" altLang="zh-TW" dirty="0" smtClean="0"/>
              <a:t>Another cost function with similar qualitative properties is given by:</a:t>
            </a:r>
            <a:endParaRPr lang="zh-TW" altLang="en-US" dirty="0" smtClean="0"/>
          </a:p>
          <a:p>
            <a:endParaRPr lang="en-US" altLang="zh-TW" dirty="0" smtClean="0"/>
          </a:p>
          <a:p>
            <a:r>
              <a:rPr lang="en-US" altLang="zh-TW" dirty="0" smtClean="0"/>
              <a:t>This indicates that one should employ the cost function that is easiest to optimize.</a:t>
            </a:r>
            <a:endParaRPr lang="en-US" altLang="zh-TW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6D04A-DB96-4154-943E-0EFDF2EC691B}" type="datetime1">
              <a:rPr lang="zh-TW" altLang="en-US" smtClean="0"/>
              <a:pPr/>
              <a:t>2009/6/1</a:t>
            </a:fld>
            <a:endParaRPr lang="zh-TW" altLang="en-US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OPLAB IM NTU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12</a:t>
            </a:fld>
            <a:endParaRPr lang="zh-TW" altLang="en-US"/>
          </a:p>
        </p:txBody>
      </p:sp>
      <p:pic>
        <p:nvPicPr>
          <p:cNvPr id="7" name="Picture 1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00298" y="3281364"/>
            <a:ext cx="323850" cy="361950"/>
          </a:xfrm>
          <a:prstGeom prst="rect">
            <a:avLst/>
          </a:prstGeom>
          <a:noFill/>
        </p:spPr>
      </p:pic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pic>
        <p:nvPicPr>
          <p:cNvPr id="33793" name="Picture 1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215338" y="3281364"/>
            <a:ext cx="333375" cy="361950"/>
          </a:xfrm>
          <a:prstGeom prst="rect">
            <a:avLst/>
          </a:prstGeom>
          <a:noFill/>
        </p:spPr>
      </p:pic>
      <p:sp>
        <p:nvSpPr>
          <p:cNvPr id="3379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pic>
        <p:nvPicPr>
          <p:cNvPr id="33795" name="Picture 3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052892" y="4214818"/>
            <a:ext cx="1162050" cy="762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Agenda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sz="2800" dirty="0" smtClean="0"/>
              <a:t>Introduction</a:t>
            </a:r>
          </a:p>
          <a:p>
            <a:r>
              <a:rPr lang="en-US" altLang="zh-TW" sz="2800" dirty="0" smtClean="0"/>
              <a:t>Performance Models</a:t>
            </a:r>
          </a:p>
          <a:p>
            <a:r>
              <a:rPr lang="en-US" altLang="zh-TW" sz="2800" dirty="0" smtClean="0"/>
              <a:t>Problem Formulation</a:t>
            </a:r>
          </a:p>
          <a:p>
            <a:r>
              <a:rPr lang="en-US" altLang="zh-TW" sz="2800" dirty="0" smtClean="0"/>
              <a:t>Characterization of Optimal Routing</a:t>
            </a:r>
          </a:p>
          <a:p>
            <a:r>
              <a:rPr lang="en-US" altLang="zh-TW" sz="2800" dirty="0" smtClean="0"/>
              <a:t>Feasible Direction Methods for Optimal Routing</a:t>
            </a:r>
          </a:p>
          <a:p>
            <a:r>
              <a:rPr lang="en-US" altLang="zh-TW" sz="2800" dirty="0" smtClean="0"/>
              <a:t>The Frank-Wolfe (Flow Deviation) Method</a:t>
            </a:r>
          </a:p>
          <a:p>
            <a:r>
              <a:rPr lang="en-US" altLang="zh-TW" sz="2800" dirty="0" smtClean="0"/>
              <a:t>Gradient Projection Methods for Optimal Routing</a:t>
            </a:r>
            <a:endParaRPr lang="zh-TW" altLang="en-US" sz="3600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71D3F-A75F-4150-90F7-4EB74EA2F212}" type="datetime1">
              <a:rPr lang="zh-TW" altLang="en-US" smtClean="0"/>
              <a:pPr/>
              <a:t>2009/6/1</a:t>
            </a:fld>
            <a:endParaRPr lang="zh-TW" altLang="en-US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13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OPLAB IM NTU</a:t>
            </a:r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Problem Formulation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For each pair </a:t>
            </a:r>
            <a:r>
              <a:rPr lang="en-US" altLang="zh-TW" i="1" dirty="0" smtClean="0"/>
              <a:t>w</a:t>
            </a:r>
            <a:r>
              <a:rPr lang="en-US" altLang="zh-TW" dirty="0" smtClean="0"/>
              <a:t> = (</a:t>
            </a:r>
            <a:r>
              <a:rPr lang="en-US" altLang="zh-TW" i="1" dirty="0" err="1" smtClean="0"/>
              <a:t>i</a:t>
            </a:r>
            <a:r>
              <a:rPr lang="en-US" altLang="zh-TW" i="1" dirty="0" smtClean="0"/>
              <a:t>,</a:t>
            </a:r>
            <a:r>
              <a:rPr lang="zh-TW" altLang="en-US" i="1" dirty="0" smtClean="0"/>
              <a:t> </a:t>
            </a:r>
            <a:r>
              <a:rPr lang="en-US" altLang="zh-TW" i="1" dirty="0" smtClean="0"/>
              <a:t>j</a:t>
            </a:r>
            <a:r>
              <a:rPr lang="en-US" altLang="zh-TW" dirty="0" smtClean="0"/>
              <a:t>) of distinct nodes </a:t>
            </a:r>
            <a:r>
              <a:rPr lang="en-US" altLang="zh-TW" i="1" dirty="0" err="1" smtClean="0"/>
              <a:t>i</a:t>
            </a:r>
            <a:r>
              <a:rPr lang="en-US" altLang="zh-TW" dirty="0" smtClean="0"/>
              <a:t> and </a:t>
            </a:r>
            <a:r>
              <a:rPr lang="en-US" altLang="zh-TW" i="1" dirty="0" smtClean="0"/>
              <a:t>j</a:t>
            </a:r>
            <a:r>
              <a:rPr lang="en-US" altLang="zh-TW" dirty="0" smtClean="0"/>
              <a:t>, the input traffic arrival process is assumed stationary with rate </a:t>
            </a:r>
          </a:p>
          <a:p>
            <a:r>
              <a:rPr lang="en-US" altLang="zh-TW" dirty="0" smtClean="0"/>
              <a:t>The routing objective is to divide each      among the many paths from origin to destination in a way that the resulting total link flow pattern minimizes the cost function (5.29) 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6D04A-DB96-4154-943E-0EFDF2EC691B}" type="datetime1">
              <a:rPr lang="zh-TW" altLang="en-US" smtClean="0"/>
              <a:pPr/>
              <a:t>2009/6/1</a:t>
            </a:fld>
            <a:endParaRPr lang="zh-TW" altLang="en-US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OPLAB IM NTU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14</a:t>
            </a:fld>
            <a:endParaRPr lang="zh-TW" altLang="en-US"/>
          </a:p>
        </p:txBody>
      </p:sp>
      <p:pic>
        <p:nvPicPr>
          <p:cNvPr id="34820" name="Picture 4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28662" y="3757618"/>
            <a:ext cx="2752725" cy="457200"/>
          </a:xfrm>
          <a:prstGeom prst="rect">
            <a:avLst/>
          </a:prstGeom>
          <a:noFill/>
        </p:spPr>
      </p:pic>
      <p:pic>
        <p:nvPicPr>
          <p:cNvPr id="34819" name="Picture 3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28662" y="4186246"/>
            <a:ext cx="4991100" cy="457200"/>
          </a:xfrm>
          <a:prstGeom prst="rect">
            <a:avLst/>
          </a:prstGeom>
          <a:noFill/>
        </p:spPr>
      </p:pic>
      <p:sp>
        <p:nvSpPr>
          <p:cNvPr id="34821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sp>
        <p:nvSpPr>
          <p:cNvPr id="34822" name="Rectangle 6"/>
          <p:cNvSpPr>
            <a:spLocks noChangeArrowheads="1"/>
          </p:cNvSpPr>
          <p:nvPr/>
        </p:nvSpPr>
        <p:spPr bwMode="auto">
          <a:xfrm>
            <a:off x="0" y="9144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sp>
        <p:nvSpPr>
          <p:cNvPr id="34823" name="Rectangle 7"/>
          <p:cNvSpPr>
            <a:spLocks noChangeArrowheads="1"/>
          </p:cNvSpPr>
          <p:nvPr/>
        </p:nvSpPr>
        <p:spPr bwMode="auto">
          <a:xfrm>
            <a:off x="0" y="18288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zh-TW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新細明體" pitchFamily="18" charset="-120"/>
            </a:endParaRPr>
          </a:p>
        </p:txBody>
      </p:sp>
      <p:sp>
        <p:nvSpPr>
          <p:cNvPr id="34825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sp>
        <p:nvSpPr>
          <p:cNvPr id="34827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pic>
        <p:nvPicPr>
          <p:cNvPr id="34826" name="Picture 10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572264" y="2000240"/>
            <a:ext cx="266700" cy="323850"/>
          </a:xfrm>
          <a:prstGeom prst="rect">
            <a:avLst/>
          </a:prstGeom>
          <a:noFill/>
        </p:spPr>
      </p:pic>
      <p:pic>
        <p:nvPicPr>
          <p:cNvPr id="18" name="Picture 10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643570" y="2533646"/>
            <a:ext cx="266700" cy="323850"/>
          </a:xfrm>
          <a:prstGeom prst="rect">
            <a:avLst/>
          </a:prstGeom>
          <a:noFill/>
        </p:spPr>
      </p:pic>
      <p:sp>
        <p:nvSpPr>
          <p:cNvPr id="34829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pic>
        <p:nvPicPr>
          <p:cNvPr id="34828" name="Picture 12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28662" y="4714884"/>
            <a:ext cx="4352925" cy="361950"/>
          </a:xfrm>
          <a:prstGeom prst="rect">
            <a:avLst/>
          </a:prstGeom>
          <a:noFill/>
        </p:spPr>
      </p:pic>
      <p:sp>
        <p:nvSpPr>
          <p:cNvPr id="34831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sp>
        <p:nvSpPr>
          <p:cNvPr id="34833" name="Rectangle 1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Problem Formulation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Then the collection of all path flows                               must satisfy the constraints</a:t>
            </a:r>
          </a:p>
          <a:p>
            <a:endParaRPr lang="en-US" altLang="zh-TW" dirty="0"/>
          </a:p>
          <a:p>
            <a:endParaRPr lang="en-US" altLang="zh-TW" dirty="0" smtClean="0"/>
          </a:p>
          <a:p>
            <a:endParaRPr lang="en-US" altLang="zh-TW" dirty="0"/>
          </a:p>
          <a:p>
            <a:r>
              <a:rPr lang="en-US" altLang="zh-TW" dirty="0" smtClean="0"/>
              <a:t>The total flow       of link (</a:t>
            </a:r>
            <a:r>
              <a:rPr lang="en-US" altLang="zh-TW" dirty="0" err="1" smtClean="0"/>
              <a:t>i</a:t>
            </a:r>
            <a:r>
              <a:rPr lang="en-US" altLang="zh-TW" dirty="0" smtClean="0"/>
              <a:t>, j) is the sum of all path flows traversing the link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6D04A-DB96-4154-943E-0EFDF2EC691B}" type="datetime1">
              <a:rPr lang="zh-TW" altLang="en-US" smtClean="0"/>
              <a:pPr/>
              <a:t>2009/6/1</a:t>
            </a:fld>
            <a:endParaRPr lang="zh-TW" altLang="en-US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OPLAB IM NTU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15</a:t>
            </a:fld>
            <a:endParaRPr lang="zh-TW" altLang="en-US"/>
          </a:p>
        </p:txBody>
      </p:sp>
      <p:pic>
        <p:nvPicPr>
          <p:cNvPr id="7" name="Picture 14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881326" y="2566987"/>
            <a:ext cx="3619500" cy="790575"/>
          </a:xfrm>
          <a:prstGeom prst="rect">
            <a:avLst/>
          </a:prstGeom>
          <a:noFill/>
        </p:spPr>
      </p:pic>
      <p:pic>
        <p:nvPicPr>
          <p:cNvPr id="8" name="Picture 16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857488" y="3495678"/>
            <a:ext cx="3867150" cy="361950"/>
          </a:xfrm>
          <a:prstGeom prst="rect">
            <a:avLst/>
          </a:prstGeom>
          <a:noFill/>
        </p:spPr>
      </p:pic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pic>
        <p:nvPicPr>
          <p:cNvPr id="35841" name="Picture 1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357818" y="1571612"/>
            <a:ext cx="2247900" cy="381000"/>
          </a:xfrm>
          <a:prstGeom prst="rect">
            <a:avLst/>
          </a:prstGeom>
          <a:noFill/>
        </p:spPr>
      </p:pic>
      <p:pic>
        <p:nvPicPr>
          <p:cNvPr id="11" name="Picture 1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714612" y="4071942"/>
            <a:ext cx="323850" cy="361950"/>
          </a:xfrm>
          <a:prstGeom prst="rect">
            <a:avLst/>
          </a:prstGeom>
          <a:noFill/>
        </p:spPr>
      </p:pic>
      <p:sp>
        <p:nvSpPr>
          <p:cNvPr id="35844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pic>
        <p:nvPicPr>
          <p:cNvPr id="35843" name="Picture 3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86116" y="5043506"/>
            <a:ext cx="2514600" cy="1028700"/>
          </a:xfrm>
          <a:prstGeom prst="rect">
            <a:avLst/>
          </a:prstGeom>
          <a:noFill/>
        </p:spPr>
      </p:pic>
      <p:sp>
        <p:nvSpPr>
          <p:cNvPr id="35845" name="Rectangle 5"/>
          <p:cNvSpPr>
            <a:spLocks noChangeArrowheads="1"/>
          </p:cNvSpPr>
          <p:nvPr/>
        </p:nvSpPr>
        <p:spPr bwMode="auto">
          <a:xfrm>
            <a:off x="0" y="14859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zh-TW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新細明體" pitchFamily="18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/>
          <p:nvPr/>
        </p:nvSpPr>
        <p:spPr>
          <a:xfrm>
            <a:off x="2071670" y="2000241"/>
            <a:ext cx="5357850" cy="3071834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6D04A-DB96-4154-943E-0EFDF2EC691B}" type="datetime1">
              <a:rPr lang="zh-TW" altLang="en-US" smtClean="0"/>
              <a:pPr/>
              <a:t>2009/6/1</a:t>
            </a:fld>
            <a:endParaRPr lang="zh-TW" altLang="en-US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3081366" y="6350023"/>
            <a:ext cx="2895600" cy="365125"/>
          </a:xfrm>
        </p:spPr>
        <p:txBody>
          <a:bodyPr/>
          <a:lstStyle/>
          <a:p>
            <a:r>
              <a:rPr lang="en-US" altLang="zh-TW" smtClean="0"/>
              <a:t>OPLAB IM NTU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6510366" y="6350023"/>
            <a:ext cx="2133600" cy="365125"/>
          </a:xfrm>
        </p:spPr>
        <p:txBody>
          <a:bodyPr/>
          <a:lstStyle/>
          <a:p>
            <a:fld id="{73DA0BB7-265A-403C-9275-D587AB510EDC}" type="slidenum">
              <a:rPr lang="zh-TW" altLang="en-US" smtClean="0"/>
              <a:pPr/>
              <a:t>16</a:t>
            </a:fld>
            <a:endParaRPr lang="zh-TW" altLang="en-US"/>
          </a:p>
        </p:txBody>
      </p:sp>
      <p:sp>
        <p:nvSpPr>
          <p:cNvPr id="7" name="流程圖: 接點 6"/>
          <p:cNvSpPr/>
          <p:nvPr/>
        </p:nvSpPr>
        <p:spPr>
          <a:xfrm>
            <a:off x="4357686" y="1142985"/>
            <a:ext cx="357190" cy="35719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流程圖: 接點 7"/>
          <p:cNvSpPr/>
          <p:nvPr/>
        </p:nvSpPr>
        <p:spPr>
          <a:xfrm>
            <a:off x="1214414" y="3071811"/>
            <a:ext cx="357190" cy="35719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流程圖: 接點 8"/>
          <p:cNvSpPr/>
          <p:nvPr/>
        </p:nvSpPr>
        <p:spPr>
          <a:xfrm>
            <a:off x="3214678" y="2285993"/>
            <a:ext cx="357190" cy="35719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流程圖: 接點 9"/>
          <p:cNvSpPr/>
          <p:nvPr/>
        </p:nvSpPr>
        <p:spPr>
          <a:xfrm>
            <a:off x="4143372" y="3143249"/>
            <a:ext cx="357190" cy="35719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流程圖: 接點 10"/>
          <p:cNvSpPr/>
          <p:nvPr/>
        </p:nvSpPr>
        <p:spPr>
          <a:xfrm>
            <a:off x="2928926" y="4214819"/>
            <a:ext cx="357190" cy="35719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" name="流程圖: 接點 11"/>
          <p:cNvSpPr/>
          <p:nvPr/>
        </p:nvSpPr>
        <p:spPr>
          <a:xfrm>
            <a:off x="6000760" y="4143381"/>
            <a:ext cx="357190" cy="35719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3" name="流程圖: 接點 12"/>
          <p:cNvSpPr/>
          <p:nvPr/>
        </p:nvSpPr>
        <p:spPr>
          <a:xfrm>
            <a:off x="6215074" y="2285993"/>
            <a:ext cx="357190" cy="35719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4" name="流程圖: 接點 13"/>
          <p:cNvSpPr/>
          <p:nvPr/>
        </p:nvSpPr>
        <p:spPr>
          <a:xfrm>
            <a:off x="7786710" y="3143249"/>
            <a:ext cx="357190" cy="35719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5" name="流程圖: 接點 14"/>
          <p:cNvSpPr/>
          <p:nvPr/>
        </p:nvSpPr>
        <p:spPr>
          <a:xfrm>
            <a:off x="4572000" y="5286389"/>
            <a:ext cx="357190" cy="35719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6" name="流程圖: 接點 15"/>
          <p:cNvSpPr/>
          <p:nvPr/>
        </p:nvSpPr>
        <p:spPr>
          <a:xfrm>
            <a:off x="5929322" y="3143249"/>
            <a:ext cx="357190" cy="35719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8" name="文字方塊 17"/>
          <p:cNvSpPr txBox="1"/>
          <p:nvPr/>
        </p:nvSpPr>
        <p:spPr>
          <a:xfrm>
            <a:off x="6286512" y="4714885"/>
            <a:ext cx="12144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Network</a:t>
            </a:r>
            <a:endParaRPr lang="zh-TW" altLang="en-US" dirty="0"/>
          </a:p>
        </p:txBody>
      </p:sp>
      <p:cxnSp>
        <p:nvCxnSpPr>
          <p:cNvPr id="20" name="直線單箭頭接點 19"/>
          <p:cNvCxnSpPr>
            <a:stCxn id="8" idx="6"/>
            <a:endCxn id="9" idx="2"/>
          </p:cNvCxnSpPr>
          <p:nvPr/>
        </p:nvCxnSpPr>
        <p:spPr>
          <a:xfrm flipV="1">
            <a:off x="1571604" y="2464588"/>
            <a:ext cx="1643074" cy="785818"/>
          </a:xfrm>
          <a:prstGeom prst="straightConnector1">
            <a:avLst/>
          </a:prstGeom>
          <a:ln>
            <a:solidFill>
              <a:srgbClr val="D60000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線單箭頭接點 21"/>
          <p:cNvCxnSpPr>
            <a:stCxn id="12" idx="6"/>
            <a:endCxn id="14" idx="3"/>
          </p:cNvCxnSpPr>
          <p:nvPr/>
        </p:nvCxnSpPr>
        <p:spPr>
          <a:xfrm flipV="1">
            <a:off x="6357950" y="3448130"/>
            <a:ext cx="1481069" cy="873846"/>
          </a:xfrm>
          <a:prstGeom prst="straightConnector1">
            <a:avLst/>
          </a:prstGeom>
          <a:ln>
            <a:solidFill>
              <a:srgbClr val="00CC00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線單箭頭接點 23"/>
          <p:cNvCxnSpPr>
            <a:stCxn id="12" idx="3"/>
            <a:endCxn id="15" idx="7"/>
          </p:cNvCxnSpPr>
          <p:nvPr/>
        </p:nvCxnSpPr>
        <p:spPr>
          <a:xfrm rot="5400000">
            <a:off x="5019757" y="4305386"/>
            <a:ext cx="890436" cy="1176188"/>
          </a:xfrm>
          <a:prstGeom prst="straightConnector1">
            <a:avLst/>
          </a:prstGeom>
          <a:ln>
            <a:solidFill>
              <a:srgbClr val="00CC00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線單箭頭接點 24"/>
          <p:cNvCxnSpPr>
            <a:stCxn id="11" idx="5"/>
            <a:endCxn id="15" idx="1"/>
          </p:cNvCxnSpPr>
          <p:nvPr/>
        </p:nvCxnSpPr>
        <p:spPr>
          <a:xfrm rot="16200000" flipH="1">
            <a:off x="3519559" y="4233948"/>
            <a:ext cx="818998" cy="1390502"/>
          </a:xfrm>
          <a:prstGeom prst="straightConnector1">
            <a:avLst/>
          </a:prstGeom>
          <a:ln>
            <a:solidFill>
              <a:srgbClr val="00CC00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線單箭頭接點 25"/>
          <p:cNvCxnSpPr>
            <a:stCxn id="7" idx="4"/>
            <a:endCxn id="9" idx="0"/>
          </p:cNvCxnSpPr>
          <p:nvPr/>
        </p:nvCxnSpPr>
        <p:spPr>
          <a:xfrm rot="5400000">
            <a:off x="3571868" y="1321580"/>
            <a:ext cx="785818" cy="1143008"/>
          </a:xfrm>
          <a:prstGeom prst="straightConnector1">
            <a:avLst/>
          </a:prstGeom>
          <a:ln>
            <a:solidFill>
              <a:srgbClr val="D60000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線單箭頭接點 26"/>
          <p:cNvCxnSpPr>
            <a:stCxn id="8" idx="6"/>
            <a:endCxn id="11" idx="2"/>
          </p:cNvCxnSpPr>
          <p:nvPr/>
        </p:nvCxnSpPr>
        <p:spPr>
          <a:xfrm>
            <a:off x="1571604" y="3250406"/>
            <a:ext cx="1357322" cy="1143008"/>
          </a:xfrm>
          <a:prstGeom prst="straightConnector1">
            <a:avLst/>
          </a:prstGeom>
          <a:ln>
            <a:solidFill>
              <a:srgbClr val="D60000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線單箭頭接點 35"/>
          <p:cNvCxnSpPr>
            <a:stCxn id="7" idx="4"/>
            <a:endCxn id="13" idx="1"/>
          </p:cNvCxnSpPr>
          <p:nvPr/>
        </p:nvCxnSpPr>
        <p:spPr>
          <a:xfrm rot="16200000" flipH="1">
            <a:off x="4982769" y="1053687"/>
            <a:ext cx="838127" cy="1731102"/>
          </a:xfrm>
          <a:prstGeom prst="straightConnector1">
            <a:avLst/>
          </a:prstGeom>
          <a:ln>
            <a:solidFill>
              <a:srgbClr val="D60000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線單箭頭接點 42"/>
          <p:cNvCxnSpPr>
            <a:stCxn id="13" idx="5"/>
            <a:endCxn id="14" idx="1"/>
          </p:cNvCxnSpPr>
          <p:nvPr/>
        </p:nvCxnSpPr>
        <p:spPr>
          <a:xfrm rot="16200000" flipH="1">
            <a:off x="6877145" y="2233684"/>
            <a:ext cx="604684" cy="1319064"/>
          </a:xfrm>
          <a:prstGeom prst="straightConnector1">
            <a:avLst/>
          </a:prstGeom>
          <a:ln>
            <a:solidFill>
              <a:srgbClr val="00CC00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線接點 47"/>
          <p:cNvCxnSpPr>
            <a:stCxn id="11" idx="0"/>
            <a:endCxn id="9" idx="4"/>
          </p:cNvCxnSpPr>
          <p:nvPr/>
        </p:nvCxnSpPr>
        <p:spPr>
          <a:xfrm rot="5400000" flipH="1" flipV="1">
            <a:off x="2464579" y="3286125"/>
            <a:ext cx="1571636" cy="2857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直線接點 62"/>
          <p:cNvCxnSpPr>
            <a:stCxn id="11" idx="7"/>
            <a:endCxn id="10" idx="3"/>
          </p:cNvCxnSpPr>
          <p:nvPr/>
        </p:nvCxnSpPr>
        <p:spPr>
          <a:xfrm rot="5400000" flipH="1" flipV="1">
            <a:off x="3305245" y="3376692"/>
            <a:ext cx="818998" cy="96187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直線接點 63"/>
          <p:cNvCxnSpPr>
            <a:stCxn id="16" idx="7"/>
            <a:endCxn id="13" idx="4"/>
          </p:cNvCxnSpPr>
          <p:nvPr/>
        </p:nvCxnSpPr>
        <p:spPr>
          <a:xfrm rot="5400000" flipH="1" flipV="1">
            <a:off x="6037749" y="2839638"/>
            <a:ext cx="552375" cy="15946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直線接點 64"/>
          <p:cNvCxnSpPr>
            <a:stCxn id="9" idx="6"/>
            <a:endCxn id="13" idx="2"/>
          </p:cNvCxnSpPr>
          <p:nvPr/>
        </p:nvCxnSpPr>
        <p:spPr>
          <a:xfrm>
            <a:off x="3571868" y="2464588"/>
            <a:ext cx="264320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直線接點 65"/>
          <p:cNvCxnSpPr>
            <a:stCxn id="16" idx="2"/>
            <a:endCxn id="10" idx="6"/>
          </p:cNvCxnSpPr>
          <p:nvPr/>
        </p:nvCxnSpPr>
        <p:spPr>
          <a:xfrm rot="10800000">
            <a:off x="4500562" y="3321844"/>
            <a:ext cx="142876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直線接點 66"/>
          <p:cNvCxnSpPr>
            <a:stCxn id="11" idx="6"/>
            <a:endCxn id="12" idx="2"/>
          </p:cNvCxnSpPr>
          <p:nvPr/>
        </p:nvCxnSpPr>
        <p:spPr>
          <a:xfrm flipV="1">
            <a:off x="3286116" y="4321976"/>
            <a:ext cx="2714644" cy="714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直線接點 67"/>
          <p:cNvCxnSpPr>
            <a:stCxn id="12" idx="0"/>
            <a:endCxn id="16" idx="4"/>
          </p:cNvCxnSpPr>
          <p:nvPr/>
        </p:nvCxnSpPr>
        <p:spPr>
          <a:xfrm rot="16200000" flipV="1">
            <a:off x="5822165" y="3786191"/>
            <a:ext cx="642942" cy="714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直線接點 82"/>
          <p:cNvCxnSpPr>
            <a:stCxn id="10" idx="7"/>
            <a:endCxn id="13" idx="3"/>
          </p:cNvCxnSpPr>
          <p:nvPr/>
        </p:nvCxnSpPr>
        <p:spPr>
          <a:xfrm rot="5400000" flipH="1" flipV="1">
            <a:off x="5055476" y="1983651"/>
            <a:ext cx="604684" cy="181913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直線接點 83"/>
          <p:cNvCxnSpPr>
            <a:stCxn id="12" idx="1"/>
            <a:endCxn id="10" idx="5"/>
          </p:cNvCxnSpPr>
          <p:nvPr/>
        </p:nvCxnSpPr>
        <p:spPr>
          <a:xfrm rot="16200000" flipV="1">
            <a:off x="4876881" y="3019502"/>
            <a:ext cx="747560" cy="160481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直線接點 84"/>
          <p:cNvCxnSpPr>
            <a:stCxn id="9" idx="5"/>
            <a:endCxn id="10" idx="1"/>
          </p:cNvCxnSpPr>
          <p:nvPr/>
        </p:nvCxnSpPr>
        <p:spPr>
          <a:xfrm rot="16200000" flipH="1">
            <a:off x="3555278" y="2555155"/>
            <a:ext cx="604684" cy="67612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文字方塊 93"/>
          <p:cNvSpPr txBox="1"/>
          <p:nvPr/>
        </p:nvSpPr>
        <p:spPr>
          <a:xfrm rot="5400000">
            <a:off x="2149178" y="3208617"/>
            <a:ext cx="9286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b="1" dirty="0" smtClean="0">
                <a:solidFill>
                  <a:srgbClr val="D60000"/>
                </a:solidFill>
              </a:rPr>
              <a:t>. . . . . . .</a:t>
            </a:r>
            <a:endParaRPr lang="zh-TW" altLang="en-US" b="1" dirty="0">
              <a:solidFill>
                <a:srgbClr val="D60000"/>
              </a:solidFill>
            </a:endParaRPr>
          </a:p>
        </p:txBody>
      </p:sp>
      <p:sp>
        <p:nvSpPr>
          <p:cNvPr id="95" name="文字方塊 94"/>
          <p:cNvSpPr txBox="1"/>
          <p:nvPr/>
        </p:nvSpPr>
        <p:spPr>
          <a:xfrm>
            <a:off x="4143372" y="1643051"/>
            <a:ext cx="9286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b="1" dirty="0" smtClean="0">
                <a:solidFill>
                  <a:srgbClr val="D60000"/>
                </a:solidFill>
              </a:rPr>
              <a:t>. . . . . . .</a:t>
            </a:r>
            <a:endParaRPr lang="zh-TW" altLang="en-US" b="1" dirty="0">
              <a:solidFill>
                <a:srgbClr val="D60000"/>
              </a:solidFill>
            </a:endParaRPr>
          </a:p>
        </p:txBody>
      </p:sp>
      <p:sp>
        <p:nvSpPr>
          <p:cNvPr id="3789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pic>
        <p:nvPicPr>
          <p:cNvPr id="37889" name="Picture 1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285984" y="2428869"/>
            <a:ext cx="266700" cy="323850"/>
          </a:xfrm>
          <a:prstGeom prst="rect">
            <a:avLst/>
          </a:prstGeom>
          <a:noFill/>
        </p:spPr>
      </p:pic>
      <p:sp>
        <p:nvSpPr>
          <p:cNvPr id="3789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pic>
        <p:nvPicPr>
          <p:cNvPr id="37891" name="Picture 3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285984" y="3929067"/>
            <a:ext cx="352425" cy="323850"/>
          </a:xfrm>
          <a:prstGeom prst="rect">
            <a:avLst/>
          </a:prstGeom>
          <a:noFill/>
        </p:spPr>
      </p:pic>
      <p:sp>
        <p:nvSpPr>
          <p:cNvPr id="37894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pic>
        <p:nvPicPr>
          <p:cNvPr id="37893" name="Picture 5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00430" y="1428737"/>
            <a:ext cx="619125" cy="323850"/>
          </a:xfrm>
          <a:prstGeom prst="rect">
            <a:avLst/>
          </a:prstGeom>
          <a:noFill/>
        </p:spPr>
      </p:pic>
      <p:sp>
        <p:nvSpPr>
          <p:cNvPr id="37896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pic>
        <p:nvPicPr>
          <p:cNvPr id="37895" name="Picture 7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214942" y="1428737"/>
            <a:ext cx="295275" cy="323850"/>
          </a:xfrm>
          <a:prstGeom prst="rect">
            <a:avLst/>
          </a:prstGeom>
          <a:noFill/>
        </p:spPr>
      </p:pic>
      <p:pic>
        <p:nvPicPr>
          <p:cNvPr id="106" name="Picture 1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072330" y="2500307"/>
            <a:ext cx="266700" cy="323850"/>
          </a:xfrm>
          <a:prstGeom prst="rect">
            <a:avLst/>
          </a:prstGeom>
          <a:noFill/>
        </p:spPr>
      </p:pic>
      <p:pic>
        <p:nvPicPr>
          <p:cNvPr id="107" name="Picture 3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000892" y="3857629"/>
            <a:ext cx="352425" cy="323850"/>
          </a:xfrm>
          <a:prstGeom prst="rect">
            <a:avLst/>
          </a:prstGeom>
          <a:noFill/>
        </p:spPr>
      </p:pic>
      <p:pic>
        <p:nvPicPr>
          <p:cNvPr id="108" name="Picture 7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643570" y="4714885"/>
            <a:ext cx="295275" cy="323850"/>
          </a:xfrm>
          <a:prstGeom prst="rect">
            <a:avLst/>
          </a:prstGeom>
          <a:noFill/>
        </p:spPr>
      </p:pic>
      <p:pic>
        <p:nvPicPr>
          <p:cNvPr id="109" name="Picture 5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857620" y="4572009"/>
            <a:ext cx="619125" cy="323850"/>
          </a:xfrm>
          <a:prstGeom prst="rect">
            <a:avLst/>
          </a:prstGeom>
          <a:noFill/>
        </p:spPr>
      </p:pic>
      <p:sp>
        <p:nvSpPr>
          <p:cNvPr id="37898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pic>
        <p:nvPicPr>
          <p:cNvPr id="37897" name="Picture 9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90538" y="2786059"/>
            <a:ext cx="381000" cy="361950"/>
          </a:xfrm>
          <a:prstGeom prst="rect">
            <a:avLst/>
          </a:prstGeom>
          <a:noFill/>
        </p:spPr>
      </p:pic>
      <p:sp>
        <p:nvSpPr>
          <p:cNvPr id="37900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pic>
        <p:nvPicPr>
          <p:cNvPr id="37899" name="Picture 11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643438" y="642919"/>
            <a:ext cx="381000" cy="361950"/>
          </a:xfrm>
          <a:prstGeom prst="rect">
            <a:avLst/>
          </a:prstGeom>
          <a:noFill/>
        </p:spPr>
      </p:pic>
      <p:cxnSp>
        <p:nvCxnSpPr>
          <p:cNvPr id="123" name="直線單箭頭接點 122"/>
          <p:cNvCxnSpPr>
            <a:endCxn id="8" idx="2"/>
          </p:cNvCxnSpPr>
          <p:nvPr/>
        </p:nvCxnSpPr>
        <p:spPr>
          <a:xfrm>
            <a:off x="357158" y="3214686"/>
            <a:ext cx="857256" cy="35720"/>
          </a:xfrm>
          <a:prstGeom prst="straightConnector1">
            <a:avLst/>
          </a:prstGeom>
          <a:ln w="25400">
            <a:solidFill>
              <a:srgbClr val="D60000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直線單箭頭接點 127"/>
          <p:cNvCxnSpPr>
            <a:endCxn id="7" idx="0"/>
          </p:cNvCxnSpPr>
          <p:nvPr/>
        </p:nvCxnSpPr>
        <p:spPr>
          <a:xfrm rot="16200000" flipH="1">
            <a:off x="4214809" y="821513"/>
            <a:ext cx="642942" cy="1"/>
          </a:xfrm>
          <a:prstGeom prst="straightConnector1">
            <a:avLst/>
          </a:prstGeom>
          <a:ln w="25400">
            <a:solidFill>
              <a:srgbClr val="D60000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直線單箭頭接點 143"/>
          <p:cNvCxnSpPr>
            <a:stCxn id="14" idx="6"/>
          </p:cNvCxnSpPr>
          <p:nvPr/>
        </p:nvCxnSpPr>
        <p:spPr>
          <a:xfrm flipV="1">
            <a:off x="8143900" y="3286124"/>
            <a:ext cx="857256" cy="35720"/>
          </a:xfrm>
          <a:prstGeom prst="straightConnector1">
            <a:avLst/>
          </a:prstGeom>
          <a:ln w="25400">
            <a:solidFill>
              <a:srgbClr val="00CC00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8" name="直線單箭頭接點 167"/>
          <p:cNvCxnSpPr>
            <a:stCxn id="15" idx="4"/>
          </p:cNvCxnSpPr>
          <p:nvPr/>
        </p:nvCxnSpPr>
        <p:spPr>
          <a:xfrm rot="16200000" flipH="1">
            <a:off x="4482703" y="5911470"/>
            <a:ext cx="571503" cy="35719"/>
          </a:xfrm>
          <a:prstGeom prst="straightConnector1">
            <a:avLst/>
          </a:prstGeom>
          <a:ln w="25400">
            <a:solidFill>
              <a:srgbClr val="00CC00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2" name="文字方塊 171"/>
          <p:cNvSpPr txBox="1"/>
          <p:nvPr/>
        </p:nvSpPr>
        <p:spPr>
          <a:xfrm>
            <a:off x="285720" y="2071678"/>
            <a:ext cx="14287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origin for OD pair w1</a:t>
            </a:r>
            <a:endParaRPr lang="zh-TW" altLang="en-US" dirty="0"/>
          </a:p>
        </p:txBody>
      </p:sp>
      <p:sp>
        <p:nvSpPr>
          <p:cNvPr id="173" name="文字方塊 172"/>
          <p:cNvSpPr txBox="1"/>
          <p:nvPr/>
        </p:nvSpPr>
        <p:spPr>
          <a:xfrm>
            <a:off x="2857488" y="357166"/>
            <a:ext cx="14287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origin for OD pair w2</a:t>
            </a:r>
            <a:endParaRPr lang="zh-TW" altLang="en-US" dirty="0"/>
          </a:p>
        </p:txBody>
      </p:sp>
      <p:sp>
        <p:nvSpPr>
          <p:cNvPr id="174" name="文字方塊 173"/>
          <p:cNvSpPr txBox="1"/>
          <p:nvPr/>
        </p:nvSpPr>
        <p:spPr>
          <a:xfrm>
            <a:off x="2928926" y="5357826"/>
            <a:ext cx="15716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destination for OD pair w2</a:t>
            </a:r>
            <a:endParaRPr lang="zh-TW" altLang="en-US" dirty="0"/>
          </a:p>
        </p:txBody>
      </p:sp>
      <p:sp>
        <p:nvSpPr>
          <p:cNvPr id="175" name="文字方塊 174"/>
          <p:cNvSpPr txBox="1"/>
          <p:nvPr/>
        </p:nvSpPr>
        <p:spPr>
          <a:xfrm>
            <a:off x="7572364" y="2285992"/>
            <a:ext cx="15716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destination for OD pair w1</a:t>
            </a:r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Problem Formulation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By expressing the total flows        in terms of the path flows in the cost function (5..29) ,the problem can be written as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6D04A-DB96-4154-943E-0EFDF2EC691B}" type="datetime1">
              <a:rPr lang="zh-TW" altLang="en-US" smtClean="0"/>
              <a:pPr/>
              <a:t>2009/6/1</a:t>
            </a:fld>
            <a:endParaRPr lang="zh-TW" altLang="en-US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OPLAB IM NTU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17</a:t>
            </a:fld>
            <a:endParaRPr lang="zh-TW" altLang="en-US"/>
          </a:p>
        </p:txBody>
      </p:sp>
      <p:sp>
        <p:nvSpPr>
          <p:cNvPr id="3686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sp>
        <p:nvSpPr>
          <p:cNvPr id="36867" name="Rectangle 3"/>
          <p:cNvSpPr>
            <a:spLocks noChangeArrowheads="1"/>
          </p:cNvSpPr>
          <p:nvPr/>
        </p:nvSpPr>
        <p:spPr bwMode="auto">
          <a:xfrm>
            <a:off x="0" y="18859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zh-TW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新細明體" pitchFamily="18" charset="-120"/>
            </a:endParaRPr>
          </a:p>
        </p:txBody>
      </p:sp>
      <p:grpSp>
        <p:nvGrpSpPr>
          <p:cNvPr id="17" name="群組 16"/>
          <p:cNvGrpSpPr/>
          <p:nvPr/>
        </p:nvGrpSpPr>
        <p:grpSpPr>
          <a:xfrm>
            <a:off x="1928794" y="2500316"/>
            <a:ext cx="5081596" cy="2928948"/>
            <a:chOff x="1285852" y="2500316"/>
            <a:chExt cx="5081596" cy="2928948"/>
          </a:xfrm>
        </p:grpSpPr>
        <p:pic>
          <p:nvPicPr>
            <p:cNvPr id="36865" name="Picture 1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285852" y="2500316"/>
              <a:ext cx="4029075" cy="1428750"/>
            </a:xfrm>
            <a:prstGeom prst="rect">
              <a:avLst/>
            </a:prstGeom>
            <a:noFill/>
          </p:spPr>
        </p:pic>
        <p:pic>
          <p:nvPicPr>
            <p:cNvPr id="36869" name="Picture 5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285852" y="4067185"/>
              <a:ext cx="4886325" cy="790575"/>
            </a:xfrm>
            <a:prstGeom prst="rect">
              <a:avLst/>
            </a:prstGeom>
            <a:noFill/>
          </p:spPr>
        </p:pic>
        <p:pic>
          <p:nvPicPr>
            <p:cNvPr id="36868" name="Picture 4"/>
            <p:cNvPicPr>
              <a:picLocks noChangeAspect="1" noChangeArrowheads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500298" y="5067314"/>
              <a:ext cx="3867150" cy="361950"/>
            </a:xfrm>
            <a:prstGeom prst="rect">
              <a:avLst/>
            </a:prstGeom>
            <a:noFill/>
          </p:spPr>
        </p:pic>
      </p:grpSp>
      <p:sp>
        <p:nvSpPr>
          <p:cNvPr id="36870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 dirty="0"/>
          </a:p>
        </p:txBody>
      </p:sp>
      <p:sp>
        <p:nvSpPr>
          <p:cNvPr id="36871" name="Rectangle 7"/>
          <p:cNvSpPr>
            <a:spLocks noChangeArrowheads="1"/>
          </p:cNvSpPr>
          <p:nvPr/>
        </p:nvSpPr>
        <p:spPr bwMode="auto">
          <a:xfrm>
            <a:off x="0" y="12477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zh-TW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新細明體" pitchFamily="18" charset="-120"/>
            </a:endParaRPr>
          </a:p>
        </p:txBody>
      </p:sp>
      <p:sp>
        <p:nvSpPr>
          <p:cNvPr id="36872" name="Rectangle 8"/>
          <p:cNvSpPr>
            <a:spLocks noChangeArrowheads="1"/>
          </p:cNvSpPr>
          <p:nvPr/>
        </p:nvSpPr>
        <p:spPr bwMode="auto">
          <a:xfrm>
            <a:off x="0" y="16097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zh-TW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新細明體" pitchFamily="18" charset="-120"/>
            </a:endParaRPr>
          </a:p>
        </p:txBody>
      </p:sp>
      <p:sp>
        <p:nvSpPr>
          <p:cNvPr id="6349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pic>
        <p:nvPicPr>
          <p:cNvPr id="63489" name="Picture 1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572000" y="1643050"/>
            <a:ext cx="323850" cy="361950"/>
          </a:xfrm>
          <a:prstGeom prst="rect">
            <a:avLst/>
          </a:prstGeom>
          <a:noFill/>
        </p:spPr>
      </p:pic>
      <p:sp>
        <p:nvSpPr>
          <p:cNvPr id="18" name="文字方塊 17"/>
          <p:cNvSpPr txBox="1"/>
          <p:nvPr/>
        </p:nvSpPr>
        <p:spPr>
          <a:xfrm>
            <a:off x="7715272" y="4000504"/>
            <a:ext cx="11430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(5.33)</a:t>
            </a:r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Agenda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sz="2800" dirty="0" smtClean="0"/>
              <a:t>Introduction</a:t>
            </a:r>
          </a:p>
          <a:p>
            <a:r>
              <a:rPr lang="en-US" altLang="zh-TW" sz="2800" dirty="0" smtClean="0"/>
              <a:t>Performance Models</a:t>
            </a:r>
          </a:p>
          <a:p>
            <a:r>
              <a:rPr lang="en-US" altLang="zh-TW" sz="2800" dirty="0" smtClean="0"/>
              <a:t>Problem Formulation</a:t>
            </a:r>
          </a:p>
          <a:p>
            <a:r>
              <a:rPr lang="en-US" altLang="zh-TW" sz="2800" dirty="0" smtClean="0"/>
              <a:t>Characterization of Optimal Routing</a:t>
            </a:r>
          </a:p>
          <a:p>
            <a:r>
              <a:rPr lang="en-US" altLang="zh-TW" sz="2800" dirty="0" smtClean="0"/>
              <a:t>Feasible Direction Methods for Optimal Routing</a:t>
            </a:r>
          </a:p>
          <a:p>
            <a:r>
              <a:rPr lang="en-US" altLang="zh-TW" sz="2800" dirty="0" smtClean="0"/>
              <a:t>The Frank-Wolfe (Flow Deviation) Method</a:t>
            </a:r>
          </a:p>
          <a:p>
            <a:r>
              <a:rPr lang="en-US" altLang="zh-TW" sz="2800" dirty="0" smtClean="0"/>
              <a:t>Gradient Projection Methods for Optimal Routing</a:t>
            </a:r>
            <a:endParaRPr lang="zh-TW" altLang="en-US" sz="3600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71D3F-A75F-4150-90F7-4EB74EA2F212}" type="datetime1">
              <a:rPr lang="zh-TW" altLang="en-US" smtClean="0"/>
              <a:pPr/>
              <a:t>2009/6/1</a:t>
            </a:fld>
            <a:endParaRPr lang="zh-TW" altLang="en-US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18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OPLAB IM NTU</a:t>
            </a:r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dirty="0" smtClean="0"/>
              <a:t>Characterization of Optimal Routing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/>
              <a:t>Denote by </a:t>
            </a:r>
            <a:r>
              <a:rPr lang="en-US" altLang="zh-TW" i="1" dirty="0" smtClean="0"/>
              <a:t>D</a:t>
            </a:r>
            <a:r>
              <a:rPr lang="en-US" altLang="zh-TW" dirty="0" smtClean="0"/>
              <a:t>(</a:t>
            </a:r>
            <a:r>
              <a:rPr lang="en-US" altLang="zh-TW" i="1" dirty="0" smtClean="0"/>
              <a:t>x</a:t>
            </a:r>
            <a:r>
              <a:rPr lang="en-US" altLang="zh-TW" dirty="0" smtClean="0"/>
              <a:t>) the cost function of the problem of  Eq. (5.33)</a:t>
            </a:r>
          </a:p>
          <a:p>
            <a:endParaRPr lang="en-US" altLang="zh-TW" dirty="0" smtClean="0"/>
          </a:p>
          <a:p>
            <a:endParaRPr lang="en-US" altLang="zh-TW" dirty="0" smtClean="0"/>
          </a:p>
          <a:p>
            <a:endParaRPr lang="en-US" altLang="zh-TW" dirty="0" smtClean="0"/>
          </a:p>
          <a:p>
            <a:r>
              <a:rPr lang="en-US" altLang="zh-TW" dirty="0" smtClean="0"/>
              <a:t>By partial derivative of </a:t>
            </a:r>
            <a:r>
              <a:rPr lang="en-US" altLang="zh-TW" i="1" dirty="0" smtClean="0"/>
              <a:t>D</a:t>
            </a:r>
            <a:r>
              <a:rPr lang="en-US" altLang="zh-TW" dirty="0" smtClean="0"/>
              <a:t> with respect to     . then</a:t>
            </a:r>
            <a:endParaRPr lang="en-US" altLang="zh-TW" dirty="0"/>
          </a:p>
          <a:p>
            <a:endParaRPr lang="en-US" altLang="zh-TW" dirty="0" smtClean="0"/>
          </a:p>
          <a:p>
            <a:endParaRPr lang="en-US" altLang="zh-TW" dirty="0"/>
          </a:p>
          <a:p>
            <a:r>
              <a:rPr lang="en-US" altLang="zh-TW" dirty="0" smtClean="0"/>
              <a:t>Consequently, in what follows                      is called the </a:t>
            </a:r>
            <a:r>
              <a:rPr lang="en-US" altLang="zh-TW" i="1" dirty="0" smtClean="0">
                <a:solidFill>
                  <a:srgbClr val="FF0000"/>
                </a:solidFill>
              </a:rPr>
              <a:t>first derivative length of path p</a:t>
            </a:r>
            <a:endParaRPr lang="zh-TW" altLang="en-US" i="1" dirty="0">
              <a:solidFill>
                <a:srgbClr val="FF0000"/>
              </a:solidFill>
            </a:endParaRP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6D04A-DB96-4154-943E-0EFDF2EC691B}" type="datetime1">
              <a:rPr lang="zh-TW" altLang="en-US" smtClean="0"/>
              <a:pPr/>
              <a:t>2009/6/1</a:t>
            </a:fld>
            <a:endParaRPr lang="zh-TW" altLang="en-US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OPLAB IM NTU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19</a:t>
            </a:fld>
            <a:endParaRPr lang="zh-TW" altLang="en-US"/>
          </a:p>
        </p:txBody>
      </p:sp>
      <p:sp>
        <p:nvSpPr>
          <p:cNvPr id="389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sp>
        <p:nvSpPr>
          <p:cNvPr id="3891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pic>
        <p:nvPicPr>
          <p:cNvPr id="38915" name="Picture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929322" y="3709992"/>
            <a:ext cx="285750" cy="361950"/>
          </a:xfrm>
          <a:prstGeom prst="rect">
            <a:avLst/>
          </a:prstGeom>
          <a:noFill/>
        </p:spPr>
      </p:pic>
      <p:sp>
        <p:nvSpPr>
          <p:cNvPr id="38918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sp>
        <p:nvSpPr>
          <p:cNvPr id="38923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sp>
        <p:nvSpPr>
          <p:cNvPr id="38925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pic>
        <p:nvPicPr>
          <p:cNvPr id="20" name="Picture 10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643438" y="5286388"/>
            <a:ext cx="1552575" cy="361950"/>
          </a:xfrm>
          <a:prstGeom prst="rect">
            <a:avLst/>
          </a:prstGeom>
          <a:noFill/>
        </p:spPr>
      </p:pic>
      <p:sp>
        <p:nvSpPr>
          <p:cNvPr id="38927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pic>
        <p:nvPicPr>
          <p:cNvPr id="38926" name="Picture 14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928926" y="4100525"/>
            <a:ext cx="2924175" cy="1114425"/>
          </a:xfrm>
          <a:prstGeom prst="rect">
            <a:avLst/>
          </a:prstGeom>
          <a:noFill/>
        </p:spPr>
      </p:pic>
      <p:sp>
        <p:nvSpPr>
          <p:cNvPr id="6246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pic>
        <p:nvPicPr>
          <p:cNvPr id="62465" name="Picture 1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609863" y="2052638"/>
            <a:ext cx="3819525" cy="1447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dirty="0" smtClean="0"/>
              <a:t>Characterization of Optimal Routing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686320"/>
          </a:xfrm>
        </p:spPr>
        <p:txBody>
          <a:bodyPr>
            <a:normAutofit/>
          </a:bodyPr>
          <a:lstStyle/>
          <a:p>
            <a:r>
              <a:rPr lang="en-US" altLang="zh-TW" dirty="0" smtClean="0"/>
              <a:t>Let                 be an optimal path flow vector. Then if      &gt; 0 for some path </a:t>
            </a:r>
            <a:r>
              <a:rPr lang="en-US" altLang="zh-TW" i="1" dirty="0" smtClean="0"/>
              <a:t>p</a:t>
            </a:r>
            <a:r>
              <a:rPr lang="en-US" altLang="zh-TW" dirty="0" smtClean="0"/>
              <a:t> of an OD pair </a:t>
            </a:r>
            <a:r>
              <a:rPr lang="en-US" altLang="zh-TW" i="1" dirty="0" smtClean="0"/>
              <a:t>w</a:t>
            </a:r>
            <a:r>
              <a:rPr lang="en-US" altLang="zh-TW" dirty="0" smtClean="0"/>
              <a:t>, we must be able to shift a small </a:t>
            </a:r>
            <a:r>
              <a:rPr lang="el-GR" altLang="zh-TW" i="1" dirty="0" smtClean="0"/>
              <a:t>δ</a:t>
            </a:r>
            <a:r>
              <a:rPr lang="en-US" altLang="zh-TW" dirty="0" smtClean="0"/>
              <a:t>  &gt; 0 from path </a:t>
            </a:r>
            <a:r>
              <a:rPr lang="en-US" altLang="zh-TW" i="1" dirty="0" smtClean="0"/>
              <a:t>p </a:t>
            </a:r>
            <a:r>
              <a:rPr lang="en-US" altLang="zh-TW" dirty="0" smtClean="0"/>
              <a:t>to any other path </a:t>
            </a:r>
            <a:r>
              <a:rPr lang="en-US" altLang="zh-TW" i="1" dirty="0" smtClean="0"/>
              <a:t>p’</a:t>
            </a:r>
            <a:r>
              <a:rPr lang="en-US" altLang="zh-TW" dirty="0" smtClean="0"/>
              <a:t> of the same OD pair without improving the cost</a:t>
            </a:r>
          </a:p>
          <a:p>
            <a:r>
              <a:rPr lang="en-US" altLang="zh-TW" dirty="0" smtClean="0"/>
              <a:t>The change in cost from this shift is</a:t>
            </a:r>
          </a:p>
          <a:p>
            <a:endParaRPr lang="en-US" altLang="zh-TW" dirty="0"/>
          </a:p>
          <a:p>
            <a:endParaRPr lang="en-US" altLang="zh-TW" dirty="0" smtClean="0"/>
          </a:p>
          <a:p>
            <a:pPr>
              <a:buNone/>
            </a:pPr>
            <a:r>
              <a:rPr lang="en-US" altLang="zh-TW" dirty="0"/>
              <a:t>	</a:t>
            </a:r>
            <a:r>
              <a:rPr lang="en-US" altLang="zh-TW" dirty="0" smtClean="0"/>
              <a:t>and since this change must be nonnegative, we obtain</a:t>
            </a:r>
          </a:p>
          <a:p>
            <a:pPr>
              <a:buNone/>
            </a:pPr>
            <a:endParaRPr lang="en-US" altLang="zh-TW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6D04A-DB96-4154-943E-0EFDF2EC691B}" type="datetime1">
              <a:rPr lang="zh-TW" altLang="en-US" smtClean="0"/>
              <a:pPr/>
              <a:t>2009/6/1</a:t>
            </a:fld>
            <a:endParaRPr lang="zh-TW" altLang="en-US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OPLAB IM NTU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20</a:t>
            </a:fld>
            <a:endParaRPr lang="zh-TW" altLang="en-US"/>
          </a:p>
        </p:txBody>
      </p:sp>
      <p:sp>
        <p:nvSpPr>
          <p:cNvPr id="3993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sp>
        <p:nvSpPr>
          <p:cNvPr id="3994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pic>
        <p:nvPicPr>
          <p:cNvPr id="39939" name="Picture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357290" y="1643050"/>
            <a:ext cx="1143000" cy="361950"/>
          </a:xfrm>
          <a:prstGeom prst="rect">
            <a:avLst/>
          </a:prstGeom>
          <a:noFill/>
        </p:spPr>
      </p:pic>
      <p:sp>
        <p:nvSpPr>
          <p:cNvPr id="39942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pic>
        <p:nvPicPr>
          <p:cNvPr id="39941" name="Picture 5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429520" y="1638290"/>
            <a:ext cx="285750" cy="361950"/>
          </a:xfrm>
          <a:prstGeom prst="rect">
            <a:avLst/>
          </a:prstGeom>
          <a:noFill/>
        </p:spPr>
      </p:pic>
      <p:sp>
        <p:nvSpPr>
          <p:cNvPr id="39944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pic>
        <p:nvPicPr>
          <p:cNvPr id="39943" name="Picture 7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14678" y="3829058"/>
            <a:ext cx="2495550" cy="742950"/>
          </a:xfrm>
          <a:prstGeom prst="rect">
            <a:avLst/>
          </a:prstGeom>
          <a:noFill/>
        </p:spPr>
      </p:pic>
      <p:grpSp>
        <p:nvGrpSpPr>
          <p:cNvPr id="19" name="群組 18"/>
          <p:cNvGrpSpPr/>
          <p:nvPr/>
        </p:nvGrpSpPr>
        <p:grpSpPr>
          <a:xfrm>
            <a:off x="1357290" y="5257818"/>
            <a:ext cx="5715040" cy="742950"/>
            <a:chOff x="1357290" y="5257818"/>
            <a:chExt cx="5715040" cy="742950"/>
          </a:xfrm>
        </p:grpSpPr>
        <p:pic>
          <p:nvPicPr>
            <p:cNvPr id="39946" name="Picture 10"/>
            <p:cNvPicPr>
              <a:picLocks noChangeAspect="1" noChangeArrowheads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357290" y="5257818"/>
              <a:ext cx="3590925" cy="742950"/>
            </a:xfrm>
            <a:prstGeom prst="rect">
              <a:avLst/>
            </a:prstGeom>
            <a:noFill/>
          </p:spPr>
        </p:pic>
        <p:pic>
          <p:nvPicPr>
            <p:cNvPr id="39945" name="Picture 9"/>
            <p:cNvPicPr>
              <a:picLocks noChangeAspect="1" noChangeArrowheads="1"/>
            </p:cNvPicPr>
            <p:nvPr/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53055" y="5462604"/>
              <a:ext cx="1819275" cy="323850"/>
            </a:xfrm>
            <a:prstGeom prst="rect">
              <a:avLst/>
            </a:prstGeom>
            <a:noFill/>
          </p:spPr>
        </p:pic>
      </p:grpSp>
      <p:sp>
        <p:nvSpPr>
          <p:cNvPr id="39947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sp>
        <p:nvSpPr>
          <p:cNvPr id="39948" name="Rectangle 12"/>
          <p:cNvSpPr>
            <a:spLocks noChangeArrowheads="1"/>
          </p:cNvSpPr>
          <p:nvPr/>
        </p:nvSpPr>
        <p:spPr bwMode="auto">
          <a:xfrm>
            <a:off x="0" y="12001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zh-TW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新細明體" pitchFamily="18" charset="-120"/>
            </a:endParaRPr>
          </a:p>
        </p:txBody>
      </p:sp>
      <p:sp>
        <p:nvSpPr>
          <p:cNvPr id="39949" name="Rectangle 13"/>
          <p:cNvSpPr>
            <a:spLocks noChangeArrowheads="1"/>
          </p:cNvSpPr>
          <p:nvPr/>
        </p:nvSpPr>
        <p:spPr bwMode="auto">
          <a:xfrm>
            <a:off x="0" y="15240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zh-TW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新細明體" pitchFamily="18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dirty="0" smtClean="0"/>
              <a:t>Characterization of Optimal Routing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i="1" dirty="0" smtClean="0"/>
              <a:t>In words, optimal path flow is positive only on paths with a MFDL (</a:t>
            </a:r>
            <a:r>
              <a:rPr lang="en-US" altLang="zh-TW" i="1" dirty="0" smtClean="0">
                <a:solidFill>
                  <a:srgbClr val="D60000"/>
                </a:solidFill>
              </a:rPr>
              <a:t>minimum first derivative length</a:t>
            </a:r>
            <a:r>
              <a:rPr lang="en-US" altLang="zh-TW" i="1" dirty="0" smtClean="0"/>
              <a:t>).</a:t>
            </a:r>
          </a:p>
          <a:p>
            <a:r>
              <a:rPr lang="en-US" altLang="zh-TW" i="1" dirty="0" smtClean="0"/>
              <a:t>Furthermore, at an optimum, the paths along which the input flow       of OD pair w is split must have equal length</a:t>
            </a:r>
            <a:r>
              <a:rPr lang="en-US" altLang="zh-TW" dirty="0" smtClean="0"/>
              <a:t>.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6D04A-DB96-4154-943E-0EFDF2EC691B}" type="datetime1">
              <a:rPr lang="zh-TW" altLang="en-US" smtClean="0"/>
              <a:pPr/>
              <a:t>2009/6/1</a:t>
            </a:fld>
            <a:endParaRPr lang="zh-TW" altLang="en-US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OPLAB IM NTU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21</a:t>
            </a:fld>
            <a:endParaRPr lang="zh-TW" altLang="en-US"/>
          </a:p>
        </p:txBody>
      </p:sp>
      <p:sp>
        <p:nvSpPr>
          <p:cNvPr id="4096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pic>
        <p:nvPicPr>
          <p:cNvPr id="40961" name="Picture 1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71604" y="2890836"/>
            <a:ext cx="266700" cy="3238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Agenda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sz="2800" dirty="0" smtClean="0"/>
              <a:t>Introduction</a:t>
            </a:r>
          </a:p>
          <a:p>
            <a:r>
              <a:rPr lang="en-US" altLang="zh-TW" sz="2800" dirty="0" smtClean="0"/>
              <a:t>Performance Models</a:t>
            </a:r>
          </a:p>
          <a:p>
            <a:r>
              <a:rPr lang="en-US" altLang="zh-TW" sz="2800" dirty="0" smtClean="0"/>
              <a:t>Problem Formulation</a:t>
            </a:r>
          </a:p>
          <a:p>
            <a:r>
              <a:rPr lang="en-US" altLang="zh-TW" sz="2800" dirty="0" smtClean="0"/>
              <a:t>Characterization of Optimal Routing</a:t>
            </a:r>
          </a:p>
          <a:p>
            <a:r>
              <a:rPr lang="en-US" altLang="zh-TW" sz="2800" dirty="0" smtClean="0"/>
              <a:t>Feasible Direction Methods for Optimal Routing</a:t>
            </a:r>
          </a:p>
          <a:p>
            <a:r>
              <a:rPr lang="en-US" altLang="zh-TW" sz="2800" dirty="0" smtClean="0"/>
              <a:t>The Frank-Wolfe (Flow Deviation) Method</a:t>
            </a:r>
          </a:p>
          <a:p>
            <a:r>
              <a:rPr lang="en-US" altLang="zh-TW" sz="2800" dirty="0" smtClean="0"/>
              <a:t>Projection Methods for Optimal Routing</a:t>
            </a:r>
          </a:p>
          <a:p>
            <a:endParaRPr lang="zh-TW" altLang="en-US" sz="3600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71D3F-A75F-4150-90F7-4EB74EA2F212}" type="datetime1">
              <a:rPr lang="zh-TW" altLang="en-US" smtClean="0"/>
              <a:pPr/>
              <a:t>2009/6/1</a:t>
            </a:fld>
            <a:endParaRPr lang="zh-TW" altLang="en-US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22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OPLAB IM NTU</a:t>
            </a:r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dirty="0" smtClean="0"/>
              <a:t>Feasible Direction Methods for Optimal Routing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A set of path flows is strictly suboptimal only if there is a positive amount of flow that travels on a non-MFDL path.</a:t>
            </a:r>
          </a:p>
          <a:p>
            <a:r>
              <a:rPr lang="en-US" altLang="zh-TW" dirty="0" smtClean="0"/>
              <a:t>This suggests that suboptimal routing can be improved by shifting flow to an MFDL path.</a:t>
            </a:r>
          </a:p>
          <a:p>
            <a:r>
              <a:rPr lang="en-US" altLang="zh-TW" dirty="0" smtClean="0"/>
              <a:t>The adaptive shortest path method does that in a sense, but shifts all flow of each OD pair to the shortest path, with </a:t>
            </a:r>
            <a:r>
              <a:rPr lang="en-US" altLang="zh-TW" dirty="0" smtClean="0">
                <a:solidFill>
                  <a:srgbClr val="D60000"/>
                </a:solidFill>
              </a:rPr>
              <a:t>oscillatory behavior resulting</a:t>
            </a:r>
            <a:r>
              <a:rPr lang="en-US" altLang="zh-TW" dirty="0" smtClean="0"/>
              <a:t>.</a:t>
            </a:r>
          </a:p>
          <a:p>
            <a:r>
              <a:rPr lang="en-US" altLang="zh-TW" dirty="0" smtClean="0"/>
              <a:t>It is more appropriate to shift only </a:t>
            </a:r>
            <a:r>
              <a:rPr lang="en-US" altLang="zh-TW" dirty="0" smtClean="0">
                <a:solidFill>
                  <a:srgbClr val="D60000"/>
                </a:solidFill>
              </a:rPr>
              <a:t>part of the flow</a:t>
            </a:r>
            <a:r>
              <a:rPr lang="en-US" altLang="zh-TW" dirty="0" smtClean="0"/>
              <a:t> of other paths to the shortest path.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6D04A-DB96-4154-943E-0EFDF2EC691B}" type="datetime1">
              <a:rPr lang="zh-TW" altLang="en-US" smtClean="0"/>
              <a:pPr/>
              <a:t>2009/6/1</a:t>
            </a:fld>
            <a:endParaRPr lang="zh-TW" altLang="en-US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OPLAB IM NTU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23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dirty="0" smtClean="0"/>
              <a:t>Feasible Direction Methods for Optimal Routing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Given a feasible path flow vector               , consider changing </a:t>
            </a:r>
            <a:r>
              <a:rPr lang="en-US" altLang="zh-TW" i="1" dirty="0" smtClean="0"/>
              <a:t>x </a:t>
            </a:r>
            <a:r>
              <a:rPr lang="en-US" altLang="zh-TW" dirty="0" smtClean="0"/>
              <a:t>along a direction                   . </a:t>
            </a:r>
          </a:p>
          <a:p>
            <a:r>
              <a:rPr lang="en-US" altLang="zh-TW" dirty="0" smtClean="0"/>
              <a:t>There are two requirements imposed on the direction     </a:t>
            </a:r>
          </a:p>
          <a:p>
            <a:pPr marL="457200" indent="-457200">
              <a:buSzPct val="80000"/>
              <a:buFont typeface="+mj-lt"/>
              <a:buAutoNum type="arabicPeriod"/>
            </a:pPr>
            <a:r>
              <a:rPr lang="en-US" altLang="zh-TW" i="1" dirty="0" smtClean="0"/>
              <a:t>∆x</a:t>
            </a:r>
            <a:r>
              <a:rPr lang="en-US" altLang="zh-TW" dirty="0" smtClean="0"/>
              <a:t> should be a feasible direction in the sense that small change along </a:t>
            </a:r>
            <a:r>
              <a:rPr lang="en-US" altLang="zh-TW" i="1" dirty="0" smtClean="0"/>
              <a:t>∆x</a:t>
            </a:r>
            <a:r>
              <a:rPr lang="en-US" altLang="zh-TW" dirty="0" smtClean="0"/>
              <a:t> maintain the  feasibility of the path flow vector </a:t>
            </a:r>
            <a:r>
              <a:rPr lang="en-US" altLang="zh-TW" i="1" dirty="0" smtClean="0"/>
              <a:t>x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6D04A-DB96-4154-943E-0EFDF2EC691B}" type="datetime1">
              <a:rPr lang="zh-TW" altLang="en-US" smtClean="0"/>
              <a:pPr/>
              <a:t>2009/6/1</a:t>
            </a:fld>
            <a:endParaRPr lang="zh-TW" altLang="en-US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OPLAB IM NTU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24</a:t>
            </a:fld>
            <a:endParaRPr lang="zh-TW" altLang="en-US"/>
          </a:p>
        </p:txBody>
      </p:sp>
      <p:sp>
        <p:nvSpPr>
          <p:cNvPr id="4198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pic>
        <p:nvPicPr>
          <p:cNvPr id="41985" name="Picture 1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00628" y="1643050"/>
            <a:ext cx="1028700" cy="361950"/>
          </a:xfrm>
          <a:prstGeom prst="rect">
            <a:avLst/>
          </a:prstGeom>
          <a:noFill/>
        </p:spPr>
      </p:pic>
      <p:sp>
        <p:nvSpPr>
          <p:cNvPr id="4198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pic>
        <p:nvPicPr>
          <p:cNvPr id="41987" name="Picture 3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14678" y="2071678"/>
            <a:ext cx="1333500" cy="361950"/>
          </a:xfrm>
          <a:prstGeom prst="rect">
            <a:avLst/>
          </a:prstGeom>
          <a:noFill/>
        </p:spPr>
      </p:pic>
      <p:sp>
        <p:nvSpPr>
          <p:cNvPr id="4199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pic>
        <p:nvPicPr>
          <p:cNvPr id="41989" name="Picture 5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410472" y="2533646"/>
            <a:ext cx="304800" cy="323850"/>
          </a:xfrm>
          <a:prstGeom prst="rect">
            <a:avLst/>
          </a:prstGeom>
          <a:noFill/>
        </p:spPr>
      </p:pic>
      <p:sp>
        <p:nvSpPr>
          <p:cNvPr id="41992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sp>
        <p:nvSpPr>
          <p:cNvPr id="41994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sp>
        <p:nvSpPr>
          <p:cNvPr id="41996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sp>
        <p:nvSpPr>
          <p:cNvPr id="41998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sp>
        <p:nvSpPr>
          <p:cNvPr id="42000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sp>
        <p:nvSpPr>
          <p:cNvPr id="42002" name="Rectangle 1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sp>
        <p:nvSpPr>
          <p:cNvPr id="42004" name="Rectangle 2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sp>
        <p:nvSpPr>
          <p:cNvPr id="42016" name="Rectangle 3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sp>
        <p:nvSpPr>
          <p:cNvPr id="42018" name="Rectangle 3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sp>
        <p:nvSpPr>
          <p:cNvPr id="42022" name="Rectangle 3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sp>
        <p:nvSpPr>
          <p:cNvPr id="42026" name="Rectangle 4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sp>
        <p:nvSpPr>
          <p:cNvPr id="42028" name="Rectangle 4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sp>
        <p:nvSpPr>
          <p:cNvPr id="42030" name="Rectangle 4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grpSp>
        <p:nvGrpSpPr>
          <p:cNvPr id="125" name="群組 124"/>
          <p:cNvGrpSpPr/>
          <p:nvPr/>
        </p:nvGrpSpPr>
        <p:grpSpPr>
          <a:xfrm>
            <a:off x="2357422" y="3857628"/>
            <a:ext cx="5857916" cy="2286016"/>
            <a:chOff x="2357422" y="3857628"/>
            <a:chExt cx="5857916" cy="2286016"/>
          </a:xfrm>
        </p:grpSpPr>
        <p:grpSp>
          <p:nvGrpSpPr>
            <p:cNvPr id="55" name="群組 54"/>
            <p:cNvGrpSpPr/>
            <p:nvPr/>
          </p:nvGrpSpPr>
          <p:grpSpPr>
            <a:xfrm>
              <a:off x="2675787" y="4039670"/>
              <a:ext cx="3566396" cy="1949680"/>
              <a:chOff x="1928000" y="3858422"/>
              <a:chExt cx="4001322" cy="2286810"/>
            </a:xfrm>
          </p:grpSpPr>
          <p:cxnSp>
            <p:nvCxnSpPr>
              <p:cNvPr id="51" name="直線單箭頭接點 50"/>
              <p:cNvCxnSpPr/>
              <p:nvPr/>
            </p:nvCxnSpPr>
            <p:spPr>
              <a:xfrm rot="5400000" flipH="1" flipV="1">
                <a:off x="785786" y="5000636"/>
                <a:ext cx="2286016" cy="1588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直線單箭頭接點 51"/>
              <p:cNvCxnSpPr/>
              <p:nvPr/>
            </p:nvCxnSpPr>
            <p:spPr>
              <a:xfrm>
                <a:off x="1928794" y="6143644"/>
                <a:ext cx="4000528" cy="1588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57" name="直線單箭頭接點 56"/>
            <p:cNvCxnSpPr/>
            <p:nvPr/>
          </p:nvCxnSpPr>
          <p:spPr>
            <a:xfrm rot="5400000">
              <a:off x="2822500" y="4333812"/>
              <a:ext cx="852689" cy="509384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直線單箭頭接點 57"/>
            <p:cNvCxnSpPr/>
            <p:nvPr/>
          </p:nvCxnSpPr>
          <p:spPr>
            <a:xfrm flipV="1">
              <a:off x="3503536" y="3857628"/>
              <a:ext cx="1146114" cy="304532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9" name="群組 118"/>
            <p:cNvGrpSpPr/>
            <p:nvPr/>
          </p:nvGrpSpPr>
          <p:grpSpPr>
            <a:xfrm>
              <a:off x="3184463" y="3979441"/>
              <a:ext cx="1847225" cy="1766284"/>
              <a:chOff x="2499504" y="4071942"/>
              <a:chExt cx="2072496" cy="2071702"/>
            </a:xfrm>
          </p:grpSpPr>
          <p:cxnSp>
            <p:nvCxnSpPr>
              <p:cNvPr id="69" name="直線接點 68"/>
              <p:cNvCxnSpPr/>
              <p:nvPr/>
            </p:nvCxnSpPr>
            <p:spPr>
              <a:xfrm rot="5400000">
                <a:off x="2250265" y="5179231"/>
                <a:ext cx="500066" cy="1588"/>
              </a:xfrm>
              <a:prstGeom prst="line">
                <a:avLst/>
              </a:prstGeom>
              <a:ln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直線接點 69"/>
              <p:cNvCxnSpPr/>
              <p:nvPr/>
            </p:nvCxnSpPr>
            <p:spPr>
              <a:xfrm>
                <a:off x="3643306" y="4071942"/>
                <a:ext cx="785818" cy="571504"/>
              </a:xfrm>
              <a:prstGeom prst="line">
                <a:avLst/>
              </a:prstGeom>
              <a:ln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" name="直線接點 70"/>
              <p:cNvCxnSpPr/>
              <p:nvPr/>
            </p:nvCxnSpPr>
            <p:spPr>
              <a:xfrm rot="16200000" flipH="1">
                <a:off x="4036215" y="5036355"/>
                <a:ext cx="928694" cy="142876"/>
              </a:xfrm>
              <a:prstGeom prst="line">
                <a:avLst/>
              </a:prstGeom>
              <a:ln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" name="直線接點 71"/>
              <p:cNvCxnSpPr/>
              <p:nvPr/>
            </p:nvCxnSpPr>
            <p:spPr>
              <a:xfrm>
                <a:off x="2643174" y="5857892"/>
                <a:ext cx="928694" cy="285752"/>
              </a:xfrm>
              <a:prstGeom prst="line">
                <a:avLst/>
              </a:prstGeom>
              <a:ln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" name="直線接點 72"/>
              <p:cNvCxnSpPr/>
              <p:nvPr/>
            </p:nvCxnSpPr>
            <p:spPr>
              <a:xfrm rot="10800000" flipV="1">
                <a:off x="3571868" y="5572140"/>
                <a:ext cx="1000132" cy="571504"/>
              </a:xfrm>
              <a:prstGeom prst="line">
                <a:avLst/>
              </a:prstGeom>
              <a:ln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" name="直線接點 73"/>
              <p:cNvCxnSpPr/>
              <p:nvPr/>
            </p:nvCxnSpPr>
            <p:spPr>
              <a:xfrm rot="16200000" flipH="1">
                <a:off x="2357422" y="5572140"/>
                <a:ext cx="428628" cy="142876"/>
              </a:xfrm>
              <a:prstGeom prst="line">
                <a:avLst/>
              </a:prstGeom>
              <a:ln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85" name="直線單箭頭接點 84"/>
            <p:cNvCxnSpPr/>
            <p:nvPr/>
          </p:nvCxnSpPr>
          <p:spPr>
            <a:xfrm rot="16200000" flipH="1">
              <a:off x="3179618" y="4486078"/>
              <a:ext cx="1157220" cy="509384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直線單箭頭接點 85"/>
            <p:cNvCxnSpPr/>
            <p:nvPr/>
          </p:nvCxnSpPr>
          <p:spPr>
            <a:xfrm>
              <a:off x="3503536" y="4162160"/>
              <a:ext cx="1209787" cy="304532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直線單箭頭接點 86"/>
            <p:cNvCxnSpPr/>
            <p:nvPr/>
          </p:nvCxnSpPr>
          <p:spPr>
            <a:xfrm rot="5400000">
              <a:off x="2862636" y="4739387"/>
              <a:ext cx="1218127" cy="63673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直線單箭頭接點 87"/>
            <p:cNvCxnSpPr/>
            <p:nvPr/>
          </p:nvCxnSpPr>
          <p:spPr>
            <a:xfrm>
              <a:off x="3503536" y="4162160"/>
              <a:ext cx="1018768" cy="791782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2" name="文字方塊 101"/>
            <p:cNvSpPr txBox="1"/>
            <p:nvPr/>
          </p:nvSpPr>
          <p:spPr>
            <a:xfrm>
              <a:off x="3312517" y="3857628"/>
              <a:ext cx="254692" cy="3148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/>
                <a:t>x</a:t>
              </a:r>
              <a:endParaRPr lang="zh-TW" altLang="en-US" dirty="0"/>
            </a:p>
          </p:txBody>
        </p:sp>
        <p:pic>
          <p:nvPicPr>
            <p:cNvPr id="42027" name="Picture 43"/>
            <p:cNvPicPr>
              <a:picLocks noChangeAspect="1" noChangeArrowheads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6305148" y="5867537"/>
              <a:ext cx="237711" cy="276107"/>
            </a:xfrm>
            <a:prstGeom prst="rect">
              <a:avLst/>
            </a:prstGeom>
            <a:noFill/>
          </p:spPr>
        </p:pic>
        <p:pic>
          <p:nvPicPr>
            <p:cNvPr id="42029" name="Picture 45"/>
            <p:cNvPicPr>
              <a:picLocks noChangeAspect="1" noChangeArrowheads="1"/>
            </p:cNvPicPr>
            <p:nvPr/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357422" y="3857628"/>
              <a:ext cx="246201" cy="276107"/>
            </a:xfrm>
            <a:prstGeom prst="rect">
              <a:avLst/>
            </a:prstGeom>
            <a:noFill/>
          </p:spPr>
        </p:pic>
        <p:cxnSp>
          <p:nvCxnSpPr>
            <p:cNvPr id="110" name="直線單箭頭接點 109"/>
            <p:cNvCxnSpPr>
              <a:stCxn id="111" idx="1"/>
            </p:cNvCxnSpPr>
            <p:nvPr/>
          </p:nvCxnSpPr>
          <p:spPr>
            <a:xfrm rot="10800000">
              <a:off x="4267612" y="3979441"/>
              <a:ext cx="1910190" cy="580055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1" name="文字方塊 110"/>
            <p:cNvSpPr txBox="1"/>
            <p:nvPr/>
          </p:nvSpPr>
          <p:spPr>
            <a:xfrm>
              <a:off x="6177802" y="4283972"/>
              <a:ext cx="2037536" cy="5510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/>
                <a:t>Feasible directions </a:t>
              </a:r>
              <a:r>
                <a:rPr lang="en-US" altLang="zh-TW" i="1" dirty="0" smtClean="0"/>
                <a:t>∆x </a:t>
              </a:r>
              <a:r>
                <a:rPr lang="en-US" altLang="zh-TW" dirty="0" smtClean="0"/>
                <a:t>at</a:t>
              </a:r>
              <a:r>
                <a:rPr lang="en-US" altLang="zh-TW" i="1" dirty="0" smtClean="0"/>
                <a:t> x</a:t>
              </a:r>
              <a:endParaRPr lang="zh-TW" altLang="en-US" dirty="0"/>
            </a:p>
          </p:txBody>
        </p:sp>
        <p:cxnSp>
          <p:nvCxnSpPr>
            <p:cNvPr id="112" name="直線單箭頭接點 111"/>
            <p:cNvCxnSpPr>
              <a:stCxn id="111" idx="1"/>
            </p:cNvCxnSpPr>
            <p:nvPr/>
          </p:nvCxnSpPr>
          <p:spPr>
            <a:xfrm rot="10800000" flipV="1">
              <a:off x="4076593" y="4559496"/>
              <a:ext cx="2101209" cy="2900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直線單箭頭接點 115"/>
            <p:cNvCxnSpPr>
              <a:stCxn id="111" idx="1"/>
            </p:cNvCxnSpPr>
            <p:nvPr/>
          </p:nvCxnSpPr>
          <p:spPr>
            <a:xfrm rot="10800000" flipV="1">
              <a:off x="3885574" y="4559496"/>
              <a:ext cx="2292228" cy="455352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直線單箭頭接點 122"/>
            <p:cNvCxnSpPr/>
            <p:nvPr/>
          </p:nvCxnSpPr>
          <p:spPr>
            <a:xfrm rot="10800000">
              <a:off x="4714876" y="5286388"/>
              <a:ext cx="1214446" cy="214314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4" name="文字方塊 123"/>
            <p:cNvSpPr txBox="1"/>
            <p:nvPr/>
          </p:nvSpPr>
          <p:spPr>
            <a:xfrm>
              <a:off x="6000760" y="5286388"/>
              <a:ext cx="18573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/>
                <a:t>Constraint set </a:t>
              </a:r>
              <a:r>
                <a:rPr lang="en-US" altLang="zh-TW" i="1" dirty="0" smtClean="0"/>
                <a:t>X</a:t>
              </a:r>
              <a:endParaRPr lang="zh-TW" altLang="en-US" i="1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dirty="0" smtClean="0"/>
              <a:t>Feasible Direction Methods for Optimal Routing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TW" dirty="0" smtClean="0"/>
              <a:t>Mathematically, it is required that for some     </a:t>
            </a:r>
            <a:r>
              <a:rPr lang="zh-TW" altLang="en-US" dirty="0" smtClean="0"/>
              <a:t>                </a:t>
            </a:r>
            <a:r>
              <a:rPr lang="en-US" altLang="zh-TW" dirty="0" smtClean="0"/>
              <a:t>    </a:t>
            </a:r>
            <a:r>
              <a:rPr lang="en-US" altLang="zh-TW" dirty="0" smtClean="0">
                <a:solidFill>
                  <a:schemeClr val="bg1"/>
                </a:solidFill>
              </a:rPr>
              <a:t>-----   ------        </a:t>
            </a:r>
            <a:r>
              <a:rPr lang="en-US" altLang="zh-TW" dirty="0" smtClean="0"/>
              <a:t>, the vector               is feasible or equivalently,</a:t>
            </a:r>
          </a:p>
          <a:p>
            <a:endParaRPr lang="en-US" altLang="zh-TW" dirty="0"/>
          </a:p>
          <a:p>
            <a:endParaRPr lang="en-US" altLang="zh-TW" dirty="0" smtClean="0"/>
          </a:p>
          <a:p>
            <a:r>
              <a:rPr lang="en-US" altLang="zh-TW" dirty="0" smtClean="0"/>
              <a:t>Equation (5.57) follows from the feasibility requirement</a:t>
            </a:r>
          </a:p>
          <a:p>
            <a:endParaRPr lang="en-US" altLang="zh-TW" dirty="0" smtClean="0"/>
          </a:p>
          <a:p>
            <a:r>
              <a:rPr lang="en-US" altLang="zh-TW" dirty="0" smtClean="0"/>
              <a:t>and the fact that </a:t>
            </a:r>
            <a:r>
              <a:rPr lang="en-US" altLang="zh-TW" i="1" dirty="0" smtClean="0"/>
              <a:t>x</a:t>
            </a:r>
            <a:r>
              <a:rPr lang="en-US" altLang="zh-TW" dirty="0" smtClean="0"/>
              <a:t> is feasible, which implies that </a:t>
            </a:r>
          </a:p>
          <a:p>
            <a:endParaRPr lang="en-US" altLang="zh-TW" dirty="0" smtClean="0"/>
          </a:p>
          <a:p>
            <a:r>
              <a:rPr lang="en-US" altLang="zh-TW" dirty="0" smtClean="0"/>
              <a:t>One way to obtain feasible directions is to select another feasible vector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6D04A-DB96-4154-943E-0EFDF2EC691B}" type="datetime1">
              <a:rPr lang="zh-TW" altLang="en-US" smtClean="0"/>
              <a:pPr/>
              <a:t>2009/6/1</a:t>
            </a:fld>
            <a:endParaRPr lang="zh-TW" altLang="en-US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dirty="0" smtClean="0"/>
              <a:t>OPLAB IM NTU</a:t>
            </a:r>
            <a:endParaRPr lang="zh-TW" altLang="en-US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25</a:t>
            </a:fld>
            <a:endParaRPr lang="zh-TW" altLang="en-US"/>
          </a:p>
        </p:txBody>
      </p:sp>
      <p:pic>
        <p:nvPicPr>
          <p:cNvPr id="7" name="Picture 17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714612" y="2357431"/>
            <a:ext cx="2838449" cy="656243"/>
          </a:xfrm>
          <a:prstGeom prst="rect">
            <a:avLst/>
          </a:prstGeom>
          <a:noFill/>
        </p:spPr>
      </p:pic>
      <p:pic>
        <p:nvPicPr>
          <p:cNvPr id="8" name="Picture 19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71868" y="1995480"/>
            <a:ext cx="952500" cy="323850"/>
          </a:xfrm>
          <a:prstGeom prst="rect">
            <a:avLst/>
          </a:prstGeom>
          <a:noFill/>
        </p:spPr>
      </p:pic>
      <p:grpSp>
        <p:nvGrpSpPr>
          <p:cNvPr id="9" name="群組 8"/>
          <p:cNvGrpSpPr/>
          <p:nvPr/>
        </p:nvGrpSpPr>
        <p:grpSpPr>
          <a:xfrm>
            <a:off x="1857356" y="3071810"/>
            <a:ext cx="5124465" cy="285752"/>
            <a:chOff x="1876427" y="5572140"/>
            <a:chExt cx="5624531" cy="361950"/>
          </a:xfrm>
        </p:grpSpPr>
        <p:pic>
          <p:nvPicPr>
            <p:cNvPr id="10" name="Picture 31"/>
            <p:cNvPicPr>
              <a:picLocks noChangeAspect="1" noChangeArrowheads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876427" y="5572140"/>
              <a:ext cx="2619375" cy="361950"/>
            </a:xfrm>
            <a:prstGeom prst="rect">
              <a:avLst/>
            </a:prstGeom>
            <a:noFill/>
          </p:spPr>
        </p:pic>
        <p:pic>
          <p:nvPicPr>
            <p:cNvPr id="11" name="Picture 33"/>
            <p:cNvPicPr>
              <a:picLocks noChangeAspect="1" noChangeArrowheads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519633" y="5572140"/>
              <a:ext cx="2981325" cy="361950"/>
            </a:xfrm>
            <a:prstGeom prst="rect">
              <a:avLst/>
            </a:prstGeom>
            <a:noFill/>
          </p:spPr>
        </p:pic>
      </p:grpSp>
      <p:pic>
        <p:nvPicPr>
          <p:cNvPr id="12" name="Picture 37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253185" y="1671630"/>
            <a:ext cx="1533525" cy="323850"/>
          </a:xfrm>
          <a:prstGeom prst="rect">
            <a:avLst/>
          </a:prstGeom>
          <a:noFill/>
        </p:spPr>
      </p:pic>
      <p:pic>
        <p:nvPicPr>
          <p:cNvPr id="13" name="Picture 41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28662" y="1995480"/>
            <a:ext cx="1104900" cy="323850"/>
          </a:xfrm>
          <a:prstGeom prst="rect">
            <a:avLst/>
          </a:prstGeom>
          <a:noFill/>
        </p:spPr>
      </p:pic>
      <p:pic>
        <p:nvPicPr>
          <p:cNvPr id="14" name="Picture 1"/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000364" y="3714752"/>
            <a:ext cx="1928826" cy="645535"/>
          </a:xfrm>
          <a:prstGeom prst="rect">
            <a:avLst/>
          </a:prstGeom>
          <a:noFill/>
        </p:spPr>
      </p:pic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000364" y="4714884"/>
            <a:ext cx="1295398" cy="647699"/>
          </a:xfrm>
          <a:prstGeom prst="rect">
            <a:avLst/>
          </a:prstGeom>
          <a:noFill/>
        </p:spPr>
      </p:pic>
      <p:pic>
        <p:nvPicPr>
          <p:cNvPr id="16" name="Picture 5"/>
          <p:cNvPicPr>
            <a:picLocks noChangeAspect="1" noChangeArrowheads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000364" y="5857892"/>
            <a:ext cx="1390650" cy="323850"/>
          </a:xfrm>
          <a:prstGeom prst="rect">
            <a:avLst/>
          </a:prstGeom>
          <a:noFill/>
        </p:spPr>
      </p:pic>
      <p:sp>
        <p:nvSpPr>
          <p:cNvPr id="18" name="文字方塊 17"/>
          <p:cNvSpPr txBox="1"/>
          <p:nvPr/>
        </p:nvSpPr>
        <p:spPr>
          <a:xfrm>
            <a:off x="7786710" y="2357430"/>
            <a:ext cx="11429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(5.57)</a:t>
            </a:r>
            <a:endParaRPr lang="zh-TW" altLang="en-US" dirty="0"/>
          </a:p>
        </p:txBody>
      </p:sp>
      <p:sp>
        <p:nvSpPr>
          <p:cNvPr id="19" name="文字方塊 18"/>
          <p:cNvSpPr txBox="1"/>
          <p:nvPr/>
        </p:nvSpPr>
        <p:spPr>
          <a:xfrm>
            <a:off x="7786710" y="2988230"/>
            <a:ext cx="11429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(5.58)</a:t>
            </a:r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dirty="0" smtClean="0"/>
              <a:t>Feasible Direction Methods for Optimal Routing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SzPct val="80000"/>
              <a:buFont typeface="+mj-lt"/>
              <a:buAutoNum type="arabicPeriod" startAt="2"/>
            </a:pPr>
            <a:r>
              <a:rPr lang="en-US" altLang="zh-TW" i="1" dirty="0" smtClean="0"/>
              <a:t>∆x</a:t>
            </a:r>
            <a:r>
              <a:rPr lang="en-US" altLang="zh-TW" dirty="0" smtClean="0"/>
              <a:t> should be a </a:t>
            </a:r>
            <a:r>
              <a:rPr lang="en-US" altLang="zh-TW" dirty="0" smtClean="0">
                <a:solidFill>
                  <a:srgbClr val="D60000"/>
                </a:solidFill>
              </a:rPr>
              <a:t>descent direction</a:t>
            </a:r>
            <a:r>
              <a:rPr lang="en-US" altLang="zh-TW" dirty="0" smtClean="0"/>
              <a:t> in the sense that the cost function can be decreased by making small movements along the direction </a:t>
            </a:r>
            <a:r>
              <a:rPr lang="en-US" altLang="zh-TW" i="1" dirty="0" smtClean="0"/>
              <a:t>∆x</a:t>
            </a:r>
            <a:r>
              <a:rPr lang="en-US" altLang="zh-TW" dirty="0" smtClean="0"/>
              <a:t> starting from </a:t>
            </a:r>
            <a:r>
              <a:rPr lang="en-US" altLang="zh-TW" i="1" dirty="0" smtClean="0"/>
              <a:t>x.</a:t>
            </a:r>
          </a:p>
          <a:p>
            <a:endParaRPr lang="en-US" altLang="zh-TW" dirty="0" smtClean="0"/>
          </a:p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6D04A-DB96-4154-943E-0EFDF2EC691B}" type="datetime1">
              <a:rPr lang="zh-TW" altLang="en-US" smtClean="0"/>
              <a:pPr/>
              <a:t>2009/6/1</a:t>
            </a:fld>
            <a:endParaRPr lang="zh-TW" altLang="en-US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OPLAB IM NTU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26</a:t>
            </a:fld>
            <a:endParaRPr lang="zh-TW" altLang="en-US" dirty="0"/>
          </a:p>
        </p:txBody>
      </p:sp>
      <p:sp>
        <p:nvSpPr>
          <p:cNvPr id="4813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sp>
        <p:nvSpPr>
          <p:cNvPr id="4813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sp>
        <p:nvSpPr>
          <p:cNvPr id="48134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sp>
        <p:nvSpPr>
          <p:cNvPr id="48136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sp>
        <p:nvSpPr>
          <p:cNvPr id="48138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cxnSp>
        <p:nvCxnSpPr>
          <p:cNvPr id="35" name="直線單箭頭接點 34"/>
          <p:cNvCxnSpPr/>
          <p:nvPr/>
        </p:nvCxnSpPr>
        <p:spPr>
          <a:xfrm rot="16200000" flipV="1">
            <a:off x="1821639" y="4536290"/>
            <a:ext cx="2928958" cy="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線單箭頭接點 35"/>
          <p:cNvCxnSpPr/>
          <p:nvPr/>
        </p:nvCxnSpPr>
        <p:spPr>
          <a:xfrm>
            <a:off x="3286117" y="5999414"/>
            <a:ext cx="4286280" cy="135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字方塊 21"/>
          <p:cNvSpPr txBox="1"/>
          <p:nvPr/>
        </p:nvSpPr>
        <p:spPr>
          <a:xfrm>
            <a:off x="3929059" y="4500570"/>
            <a:ext cx="254692" cy="314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x</a:t>
            </a:r>
            <a:endParaRPr lang="zh-TW" altLang="en-US" dirty="0"/>
          </a:p>
        </p:txBody>
      </p:sp>
      <p:pic>
        <p:nvPicPr>
          <p:cNvPr id="23" name="Picture 4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429521" y="6072206"/>
            <a:ext cx="237711" cy="276107"/>
          </a:xfrm>
          <a:prstGeom prst="rect">
            <a:avLst/>
          </a:prstGeom>
          <a:noFill/>
        </p:spPr>
      </p:pic>
      <p:pic>
        <p:nvPicPr>
          <p:cNvPr id="24" name="Picture 45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000365" y="2928934"/>
            <a:ext cx="246201" cy="276107"/>
          </a:xfrm>
          <a:prstGeom prst="rect">
            <a:avLst/>
          </a:prstGeom>
          <a:noFill/>
        </p:spPr>
      </p:pic>
      <p:sp>
        <p:nvSpPr>
          <p:cNvPr id="42" name="橢圓 41"/>
          <p:cNvSpPr/>
          <p:nvPr/>
        </p:nvSpPr>
        <p:spPr>
          <a:xfrm>
            <a:off x="4143373" y="3896893"/>
            <a:ext cx="2230221" cy="2318189"/>
          </a:xfrm>
          <a:prstGeom prst="ellipse">
            <a:avLst/>
          </a:prstGeom>
          <a:noFill/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3" name="橢圓 42"/>
          <p:cNvSpPr/>
          <p:nvPr/>
        </p:nvSpPr>
        <p:spPr>
          <a:xfrm>
            <a:off x="4263925" y="4012767"/>
            <a:ext cx="1989116" cy="2053441"/>
          </a:xfrm>
          <a:prstGeom prst="ellipse">
            <a:avLst/>
          </a:prstGeom>
          <a:noFill/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4" name="橢圓 43"/>
          <p:cNvSpPr/>
          <p:nvPr/>
        </p:nvSpPr>
        <p:spPr>
          <a:xfrm>
            <a:off x="4987240" y="4598730"/>
            <a:ext cx="542486" cy="985652"/>
          </a:xfrm>
          <a:prstGeom prst="ellipse">
            <a:avLst/>
          </a:prstGeom>
          <a:noFill/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66" name="直線接點 65"/>
          <p:cNvCxnSpPr/>
          <p:nvPr/>
        </p:nvCxnSpPr>
        <p:spPr>
          <a:xfrm rot="16200000" flipV="1">
            <a:off x="3607588" y="4036223"/>
            <a:ext cx="714380" cy="214314"/>
          </a:xfrm>
          <a:prstGeom prst="line">
            <a:avLst/>
          </a:prstGeom>
          <a:ln>
            <a:solidFill>
              <a:srgbClr val="00CC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直線接點 67"/>
          <p:cNvCxnSpPr/>
          <p:nvPr/>
        </p:nvCxnSpPr>
        <p:spPr>
          <a:xfrm rot="10800000" flipV="1">
            <a:off x="4071935" y="3214686"/>
            <a:ext cx="714380" cy="142876"/>
          </a:xfrm>
          <a:prstGeom prst="line">
            <a:avLst/>
          </a:prstGeom>
          <a:ln>
            <a:solidFill>
              <a:srgbClr val="00CC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直線接點 68"/>
          <p:cNvCxnSpPr/>
          <p:nvPr/>
        </p:nvCxnSpPr>
        <p:spPr>
          <a:xfrm rot="5400000" flipH="1" flipV="1">
            <a:off x="5393538" y="4321975"/>
            <a:ext cx="357190" cy="1588"/>
          </a:xfrm>
          <a:prstGeom prst="line">
            <a:avLst/>
          </a:prstGeom>
          <a:ln>
            <a:solidFill>
              <a:srgbClr val="00CC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直線接點 69"/>
          <p:cNvCxnSpPr/>
          <p:nvPr/>
        </p:nvCxnSpPr>
        <p:spPr>
          <a:xfrm rot="16200000" flipV="1">
            <a:off x="5322100" y="3893347"/>
            <a:ext cx="357190" cy="142876"/>
          </a:xfrm>
          <a:prstGeom prst="line">
            <a:avLst/>
          </a:prstGeom>
          <a:ln>
            <a:solidFill>
              <a:srgbClr val="00CC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直線接點 70"/>
          <p:cNvCxnSpPr/>
          <p:nvPr/>
        </p:nvCxnSpPr>
        <p:spPr>
          <a:xfrm rot="10800000">
            <a:off x="4786315" y="3214686"/>
            <a:ext cx="642942" cy="571504"/>
          </a:xfrm>
          <a:prstGeom prst="line">
            <a:avLst/>
          </a:prstGeom>
          <a:ln>
            <a:solidFill>
              <a:srgbClr val="00CC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直線接點 71"/>
          <p:cNvCxnSpPr/>
          <p:nvPr/>
        </p:nvCxnSpPr>
        <p:spPr>
          <a:xfrm rot="5400000" flipH="1" flipV="1">
            <a:off x="3751258" y="3463925"/>
            <a:ext cx="428628" cy="215902"/>
          </a:xfrm>
          <a:prstGeom prst="line">
            <a:avLst/>
          </a:prstGeom>
          <a:ln>
            <a:solidFill>
              <a:srgbClr val="00CC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直線接點 78"/>
          <p:cNvCxnSpPr/>
          <p:nvPr/>
        </p:nvCxnSpPr>
        <p:spPr>
          <a:xfrm rot="10800000">
            <a:off x="4073523" y="4500570"/>
            <a:ext cx="498478" cy="285752"/>
          </a:xfrm>
          <a:prstGeom prst="line">
            <a:avLst/>
          </a:prstGeom>
          <a:ln>
            <a:solidFill>
              <a:srgbClr val="00CC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直線接點 80"/>
          <p:cNvCxnSpPr/>
          <p:nvPr/>
        </p:nvCxnSpPr>
        <p:spPr>
          <a:xfrm flipV="1">
            <a:off x="4572001" y="4500570"/>
            <a:ext cx="1001720" cy="285752"/>
          </a:xfrm>
          <a:prstGeom prst="line">
            <a:avLst/>
          </a:prstGeom>
          <a:ln>
            <a:solidFill>
              <a:srgbClr val="00CC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直線單箭頭接點 86"/>
          <p:cNvCxnSpPr/>
          <p:nvPr/>
        </p:nvCxnSpPr>
        <p:spPr>
          <a:xfrm rot="5400000" flipH="1" flipV="1">
            <a:off x="4143373" y="3857628"/>
            <a:ext cx="785818" cy="64294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直線單箭頭接點 88"/>
          <p:cNvCxnSpPr/>
          <p:nvPr/>
        </p:nvCxnSpPr>
        <p:spPr>
          <a:xfrm flipV="1">
            <a:off x="4214811" y="4500570"/>
            <a:ext cx="857256" cy="7143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直線單箭頭接點 89"/>
          <p:cNvCxnSpPr/>
          <p:nvPr/>
        </p:nvCxnSpPr>
        <p:spPr>
          <a:xfrm flipV="1">
            <a:off x="4214811" y="4143380"/>
            <a:ext cx="857256" cy="42862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直線單箭頭接點 95"/>
          <p:cNvCxnSpPr/>
          <p:nvPr/>
        </p:nvCxnSpPr>
        <p:spPr>
          <a:xfrm rot="10800000">
            <a:off x="2857489" y="4000504"/>
            <a:ext cx="1357322" cy="571504"/>
          </a:xfrm>
          <a:prstGeom prst="straightConnector1">
            <a:avLst/>
          </a:prstGeom>
          <a:ln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8135" name="Picture 7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143505" y="4714884"/>
            <a:ext cx="276225" cy="323850"/>
          </a:xfrm>
          <a:prstGeom prst="rect">
            <a:avLst/>
          </a:prstGeom>
          <a:noFill/>
        </p:spPr>
      </p:pic>
      <p:sp>
        <p:nvSpPr>
          <p:cNvPr id="102" name="流程圖: 接點 101"/>
          <p:cNvSpPr/>
          <p:nvPr/>
        </p:nvSpPr>
        <p:spPr>
          <a:xfrm>
            <a:off x="5214943" y="4572008"/>
            <a:ext cx="71438" cy="71438"/>
          </a:xfrm>
          <a:prstGeom prst="flowChartConnector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48137" name="Picture 9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643042" y="4214818"/>
            <a:ext cx="1447796" cy="1604868"/>
          </a:xfrm>
          <a:prstGeom prst="rect">
            <a:avLst/>
          </a:prstGeom>
          <a:noFill/>
        </p:spPr>
      </p:pic>
      <p:cxnSp>
        <p:nvCxnSpPr>
          <p:cNvPr id="105" name="直線單箭頭接點 104"/>
          <p:cNvCxnSpPr>
            <a:stCxn id="106" idx="1"/>
          </p:cNvCxnSpPr>
          <p:nvPr/>
        </p:nvCxnSpPr>
        <p:spPr>
          <a:xfrm rot="10800000" flipV="1">
            <a:off x="4786314" y="3399352"/>
            <a:ext cx="1571636" cy="10108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文字方塊 105"/>
          <p:cNvSpPr txBox="1"/>
          <p:nvPr/>
        </p:nvSpPr>
        <p:spPr>
          <a:xfrm>
            <a:off x="6357950" y="3214686"/>
            <a:ext cx="18573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Constraint set </a:t>
            </a:r>
            <a:r>
              <a:rPr lang="en-US" altLang="zh-TW" i="1" dirty="0" smtClean="0"/>
              <a:t>X</a:t>
            </a:r>
            <a:endParaRPr lang="zh-TW" altLang="en-US" i="1" dirty="0"/>
          </a:p>
        </p:txBody>
      </p:sp>
      <p:cxnSp>
        <p:nvCxnSpPr>
          <p:cNvPr id="109" name="直線單箭頭接點 108"/>
          <p:cNvCxnSpPr>
            <a:stCxn id="110" idx="1"/>
          </p:cNvCxnSpPr>
          <p:nvPr/>
        </p:nvCxnSpPr>
        <p:spPr>
          <a:xfrm rot="10800000">
            <a:off x="6286512" y="4572008"/>
            <a:ext cx="500034" cy="46604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文字方塊 109"/>
          <p:cNvSpPr txBox="1"/>
          <p:nvPr/>
        </p:nvSpPr>
        <p:spPr>
          <a:xfrm>
            <a:off x="6786546" y="4714884"/>
            <a:ext cx="18573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Surfaces of equal cost </a:t>
            </a:r>
            <a:r>
              <a:rPr lang="en-US" altLang="zh-TW" i="1" dirty="0" smtClean="0"/>
              <a:t>D(x)</a:t>
            </a:r>
            <a:endParaRPr lang="zh-TW" altLang="en-US" i="1" dirty="0"/>
          </a:p>
        </p:txBody>
      </p:sp>
      <p:cxnSp>
        <p:nvCxnSpPr>
          <p:cNvPr id="112" name="直線單箭頭接點 111"/>
          <p:cNvCxnSpPr>
            <a:stCxn id="113" idx="3"/>
          </p:cNvCxnSpPr>
          <p:nvPr/>
        </p:nvCxnSpPr>
        <p:spPr>
          <a:xfrm>
            <a:off x="2714612" y="3394976"/>
            <a:ext cx="2000264" cy="53409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" name="文字方塊 112"/>
          <p:cNvSpPr txBox="1"/>
          <p:nvPr/>
        </p:nvSpPr>
        <p:spPr>
          <a:xfrm>
            <a:off x="857224" y="3071810"/>
            <a:ext cx="18573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Feasible descent directions at x</a:t>
            </a:r>
            <a:endParaRPr lang="zh-TW" altLang="en-US" i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dirty="0" smtClean="0"/>
              <a:t>Feasible Direction Methods for Optimal Routing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Since the gradient vector            is normal to the equal cost surfaces of the cost function </a:t>
            </a:r>
            <a:r>
              <a:rPr lang="en-US" altLang="zh-TW" i="1" dirty="0" smtClean="0"/>
              <a:t>D, </a:t>
            </a:r>
            <a:r>
              <a:rPr lang="en-US" altLang="zh-TW" dirty="0" smtClean="0"/>
              <a:t>it is clear that the descent condition translates to the condition that the inner product      of             and </a:t>
            </a:r>
            <a:r>
              <a:rPr lang="en-US" altLang="zh-TW" i="1" dirty="0" smtClean="0"/>
              <a:t>∆x </a:t>
            </a:r>
            <a:r>
              <a:rPr lang="en-US" altLang="zh-TW" dirty="0" smtClean="0"/>
              <a:t>is negative, that is</a:t>
            </a:r>
          </a:p>
          <a:p>
            <a:endParaRPr lang="en-US" altLang="zh-TW" dirty="0"/>
          </a:p>
          <a:p>
            <a:endParaRPr lang="en-US" altLang="zh-TW" dirty="0" smtClean="0"/>
          </a:p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6D04A-DB96-4154-943E-0EFDF2EC691B}" type="datetime1">
              <a:rPr lang="zh-TW" altLang="en-US" smtClean="0"/>
              <a:pPr/>
              <a:t>2009/6/1</a:t>
            </a:fld>
            <a:endParaRPr lang="zh-TW" altLang="en-US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OPLAB IM NTU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27</a:t>
            </a:fld>
            <a:endParaRPr lang="zh-TW" altLang="en-US"/>
          </a:p>
        </p:txBody>
      </p:sp>
      <p:pic>
        <p:nvPicPr>
          <p:cNvPr id="7" name="Picture 1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000496" y="1714494"/>
            <a:ext cx="752475" cy="323850"/>
          </a:xfrm>
          <a:prstGeom prst="rect">
            <a:avLst/>
          </a:prstGeom>
          <a:noFill/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85852" y="2786064"/>
            <a:ext cx="752475" cy="323850"/>
          </a:xfrm>
          <a:prstGeom prst="rect">
            <a:avLst/>
          </a:prstGeom>
          <a:noFill/>
        </p:spPr>
      </p:pic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071802" y="3286130"/>
            <a:ext cx="3000375" cy="857250"/>
          </a:xfrm>
          <a:prstGeom prst="rect">
            <a:avLst/>
          </a:prstGeom>
          <a:noFill/>
        </p:spPr>
      </p:pic>
      <p:sp>
        <p:nvSpPr>
          <p:cNvPr id="10" name="文字方塊 9"/>
          <p:cNvSpPr txBox="1"/>
          <p:nvPr/>
        </p:nvSpPr>
        <p:spPr>
          <a:xfrm>
            <a:off x="6929454" y="3500438"/>
            <a:ext cx="11429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(5.59)</a:t>
            </a:r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dirty="0" smtClean="0"/>
              <a:t>Feasible Direction Methods for Optimal Routing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One way to satisfy the descent condition of Eq. (5.59), which is in fact commonly used in algorithms, is to require that </a:t>
            </a:r>
            <a:r>
              <a:rPr lang="en-US" altLang="zh-TW" i="1" dirty="0" smtClean="0"/>
              <a:t>∆x</a:t>
            </a:r>
            <a:r>
              <a:rPr lang="zh-TW" altLang="en-US" i="1" dirty="0" smtClean="0"/>
              <a:t> </a:t>
            </a:r>
            <a:r>
              <a:rPr lang="en-US" altLang="zh-TW" dirty="0" smtClean="0"/>
              <a:t>satisfies the conservation of flow condition Eq. (5.57), </a:t>
            </a:r>
            <a:br>
              <a:rPr lang="en-US" altLang="zh-TW" dirty="0" smtClean="0"/>
            </a:b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en-US" altLang="zh-TW" dirty="0" smtClean="0"/>
              <a:t>and that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6D04A-DB96-4154-943E-0EFDF2EC691B}" type="datetime1">
              <a:rPr lang="zh-TW" altLang="en-US" smtClean="0"/>
              <a:pPr/>
              <a:t>2009/6/1</a:t>
            </a:fld>
            <a:endParaRPr lang="zh-TW" altLang="en-US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OPLAB IM NTU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28</a:t>
            </a:fld>
            <a:endParaRPr lang="zh-TW" altLang="en-US"/>
          </a:p>
        </p:txBody>
      </p:sp>
      <p:sp>
        <p:nvSpPr>
          <p:cNvPr id="5120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sp>
        <p:nvSpPr>
          <p:cNvPr id="5120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sp>
        <p:nvSpPr>
          <p:cNvPr id="51215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sp>
        <p:nvSpPr>
          <p:cNvPr id="51217" name="Rectangle 1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grpSp>
        <p:nvGrpSpPr>
          <p:cNvPr id="22" name="群組 21"/>
          <p:cNvGrpSpPr/>
          <p:nvPr/>
        </p:nvGrpSpPr>
        <p:grpSpPr>
          <a:xfrm>
            <a:off x="1071538" y="3944956"/>
            <a:ext cx="7286676" cy="2127250"/>
            <a:chOff x="1071538" y="3016262"/>
            <a:chExt cx="7286676" cy="2127250"/>
          </a:xfrm>
        </p:grpSpPr>
        <p:graphicFrame>
          <p:nvGraphicFramePr>
            <p:cNvPr id="18" name="物件 17"/>
            <p:cNvGraphicFramePr>
              <a:graphicFrameLocks noChangeAspect="1"/>
            </p:cNvGraphicFramePr>
            <p:nvPr/>
          </p:nvGraphicFramePr>
          <p:xfrm>
            <a:off x="2143108" y="3016262"/>
            <a:ext cx="5429288" cy="1370012"/>
          </p:xfrm>
          <a:graphic>
            <a:graphicData uri="http://schemas.openxmlformats.org/presentationml/2006/ole">
              <p:oleObj spid="_x0000_s51210" name="文件" r:id="rId4" imgW="6373665" imgH="1370010" progId="Word.Document.12">
                <p:embed/>
              </p:oleObj>
            </a:graphicData>
          </a:graphic>
        </p:graphicFrame>
        <p:graphicFrame>
          <p:nvGraphicFramePr>
            <p:cNvPr id="19" name="物件 18"/>
            <p:cNvGraphicFramePr>
              <a:graphicFrameLocks noChangeAspect="1"/>
            </p:cNvGraphicFramePr>
            <p:nvPr/>
          </p:nvGraphicFramePr>
          <p:xfrm>
            <a:off x="2147901" y="4457712"/>
            <a:ext cx="4352925" cy="685800"/>
          </p:xfrm>
          <a:graphic>
            <a:graphicData uri="http://schemas.openxmlformats.org/presentationml/2006/ole">
              <p:oleObj spid="_x0000_s51211" name="文件" r:id="rId5" imgW="4352544" imgH="685747" progId="Word.Document.12">
                <p:embed/>
              </p:oleObj>
            </a:graphicData>
          </a:graphic>
        </p:graphicFrame>
        <p:pic>
          <p:nvPicPr>
            <p:cNvPr id="51214" name="Picture 14"/>
            <p:cNvPicPr>
              <a:picLocks noChangeAspect="1" noChangeArrowheads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071538" y="3071810"/>
              <a:ext cx="1019175" cy="361950"/>
            </a:xfrm>
            <a:prstGeom prst="rect">
              <a:avLst/>
            </a:prstGeom>
            <a:noFill/>
          </p:spPr>
        </p:pic>
        <p:pic>
          <p:nvPicPr>
            <p:cNvPr id="51216" name="Picture 16"/>
            <p:cNvPicPr>
              <a:picLocks noChangeAspect="1" noChangeArrowheads="1"/>
            </p:cNvPicPr>
            <p:nvPr/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071538" y="4500570"/>
              <a:ext cx="1019175" cy="361950"/>
            </a:xfrm>
            <a:prstGeom prst="rect">
              <a:avLst/>
            </a:prstGeom>
            <a:noFill/>
          </p:spPr>
        </p:pic>
        <p:sp>
          <p:nvSpPr>
            <p:cNvPr id="21" name="文字方塊 20"/>
            <p:cNvSpPr txBox="1"/>
            <p:nvPr/>
          </p:nvSpPr>
          <p:spPr>
            <a:xfrm>
              <a:off x="7572396" y="3714752"/>
              <a:ext cx="7858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/>
                <a:t>(5.60)</a:t>
              </a:r>
              <a:endParaRPr lang="zh-TW" altLang="en-US" dirty="0"/>
            </a:p>
          </p:txBody>
        </p:sp>
      </p:grpSp>
      <p:pic>
        <p:nvPicPr>
          <p:cNvPr id="17" name="Picture 17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143240" y="2857496"/>
            <a:ext cx="2838449" cy="65624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dirty="0" smtClean="0"/>
              <a:t>Feasible Direction Methods for Optimal Routing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We thus obtain a broad class of iterative algorithms for solving the optimal routing problem. The basic iteration is given by:</a:t>
            </a:r>
          </a:p>
          <a:p>
            <a:endParaRPr lang="en-US" altLang="zh-TW" dirty="0"/>
          </a:p>
          <a:p>
            <a:r>
              <a:rPr lang="en-US" altLang="zh-TW" dirty="0" smtClean="0"/>
              <a:t>Where </a:t>
            </a:r>
            <a:r>
              <a:rPr lang="en-US" altLang="zh-TW" i="1" dirty="0" smtClean="0"/>
              <a:t>∆x </a:t>
            </a:r>
            <a:r>
              <a:rPr lang="en-US" altLang="zh-TW" dirty="0" smtClean="0"/>
              <a:t>is a feasible descent direction and </a:t>
            </a:r>
            <a:r>
              <a:rPr lang="el-GR" altLang="zh-TW" i="1" dirty="0" smtClean="0"/>
              <a:t>α</a:t>
            </a:r>
            <a:r>
              <a:rPr lang="en-US" altLang="zh-TW" i="1" dirty="0" smtClean="0"/>
              <a:t> </a:t>
            </a:r>
            <a:r>
              <a:rPr lang="en-US" altLang="zh-TW" dirty="0" smtClean="0"/>
              <a:t>is a positive </a:t>
            </a:r>
            <a:r>
              <a:rPr lang="en-US" altLang="zh-TW" dirty="0" err="1" smtClean="0"/>
              <a:t>stepsize</a:t>
            </a:r>
            <a:r>
              <a:rPr lang="en-US" altLang="zh-TW" dirty="0" smtClean="0"/>
              <a:t> chosen so that the cost function is decreased.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6D04A-DB96-4154-943E-0EFDF2EC691B}" type="datetime1">
              <a:rPr lang="zh-TW" altLang="en-US" smtClean="0"/>
              <a:pPr/>
              <a:t>2009/6/1</a:t>
            </a:fld>
            <a:endParaRPr lang="zh-TW" altLang="en-US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OPLAB IM NTU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29</a:t>
            </a:fld>
            <a:endParaRPr lang="zh-TW" altLang="en-US"/>
          </a:p>
        </p:txBody>
      </p:sp>
      <p:sp>
        <p:nvSpPr>
          <p:cNvPr id="5325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pic>
        <p:nvPicPr>
          <p:cNvPr id="53249" name="Picture 1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71868" y="2500306"/>
            <a:ext cx="1609725" cy="323850"/>
          </a:xfrm>
          <a:prstGeom prst="rect">
            <a:avLst/>
          </a:prstGeom>
          <a:noFill/>
        </p:spPr>
      </p:pic>
      <p:sp>
        <p:nvSpPr>
          <p:cNvPr id="5325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pic>
        <p:nvPicPr>
          <p:cNvPr id="53251" name="Picture 3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14678" y="3857628"/>
            <a:ext cx="2438400" cy="323850"/>
          </a:xfrm>
          <a:prstGeom prst="rect">
            <a:avLst/>
          </a:prstGeom>
          <a:noFill/>
        </p:spPr>
      </p:pic>
      <p:graphicFrame>
        <p:nvGraphicFramePr>
          <p:cNvPr id="11" name="物件 10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p:oleObj spid="_x0000_s173057" name="方程式" r:id="rId6" imgW="114120" imgH="2156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Agenda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sz="2800" dirty="0" smtClean="0"/>
              <a:t>Introduction</a:t>
            </a:r>
          </a:p>
          <a:p>
            <a:r>
              <a:rPr lang="en-US" altLang="zh-TW" sz="2800" dirty="0" smtClean="0"/>
              <a:t>Performance Models</a:t>
            </a:r>
          </a:p>
          <a:p>
            <a:r>
              <a:rPr lang="en-US" altLang="zh-TW" sz="2800" dirty="0" smtClean="0"/>
              <a:t>Problem Formulation</a:t>
            </a:r>
          </a:p>
          <a:p>
            <a:r>
              <a:rPr lang="en-US" altLang="zh-TW" sz="2800" dirty="0" smtClean="0"/>
              <a:t>Characterization of Optimal Routing</a:t>
            </a:r>
          </a:p>
          <a:p>
            <a:r>
              <a:rPr lang="en-US" altLang="zh-TW" sz="2800" dirty="0" smtClean="0"/>
              <a:t>Feasible Direction Methods for Optimal Routing</a:t>
            </a:r>
          </a:p>
          <a:p>
            <a:r>
              <a:rPr lang="en-US" altLang="zh-TW" sz="2800" dirty="0" smtClean="0"/>
              <a:t>The Frank-Wolfe (Flow Deviation) Method</a:t>
            </a:r>
          </a:p>
          <a:p>
            <a:r>
              <a:rPr lang="en-US" altLang="zh-TW" sz="2800" dirty="0" smtClean="0"/>
              <a:t>Gradient Projection Methods for Optimal Routing</a:t>
            </a:r>
            <a:endParaRPr lang="zh-TW" altLang="en-US" sz="3600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71D3F-A75F-4150-90F7-4EB74EA2F212}" type="datetime1">
              <a:rPr lang="zh-TW" altLang="en-US" smtClean="0"/>
              <a:pPr/>
              <a:t>2009/6/1</a:t>
            </a:fld>
            <a:endParaRPr lang="zh-TW" altLang="en-US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30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OPLAB IM NTU</a:t>
            </a:r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dirty="0" smtClean="0"/>
              <a:t>The Frank-Wolfe (Flow Deviation)  Method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6D04A-DB96-4154-943E-0EFDF2EC691B}" type="datetime1">
              <a:rPr lang="zh-TW" altLang="en-US" smtClean="0"/>
              <a:pPr/>
              <a:t>2009/6/1</a:t>
            </a:fld>
            <a:endParaRPr lang="zh-TW" altLang="en-US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OPLAB IM NTU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31</a:t>
            </a:fld>
            <a:endParaRPr lang="zh-TW" altLang="en-US"/>
          </a:p>
        </p:txBody>
      </p:sp>
      <p:sp>
        <p:nvSpPr>
          <p:cNvPr id="7" name="圓角矩形 6"/>
          <p:cNvSpPr/>
          <p:nvPr/>
        </p:nvSpPr>
        <p:spPr>
          <a:xfrm>
            <a:off x="1000100" y="1785926"/>
            <a:ext cx="7286676" cy="1714512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zh-TW" dirty="0" smtClean="0"/>
              <a:t>Given a feasible path flow vector               , find a minimum first derivative length (MFDL) path for each OD pair.</a:t>
            </a:r>
          </a:p>
        </p:txBody>
      </p:sp>
      <p:pic>
        <p:nvPicPr>
          <p:cNvPr id="8" name="Picture 1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86248" y="2352670"/>
            <a:ext cx="857256" cy="301627"/>
          </a:xfrm>
          <a:prstGeom prst="rect">
            <a:avLst/>
          </a:prstGeom>
          <a:noFill/>
        </p:spPr>
      </p:pic>
      <p:sp>
        <p:nvSpPr>
          <p:cNvPr id="9" name="圓角矩形 8"/>
          <p:cNvSpPr/>
          <p:nvPr/>
        </p:nvSpPr>
        <p:spPr>
          <a:xfrm>
            <a:off x="1000100" y="4071942"/>
            <a:ext cx="7286676" cy="1714512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zh-TW" dirty="0" smtClean="0"/>
              <a:t>Let                 be the vector of path flows that would result if all input      for each OD pair             is routed along the corresponding MFDL path.</a:t>
            </a:r>
          </a:p>
        </p:txBody>
      </p:sp>
      <p:pic>
        <p:nvPicPr>
          <p:cNvPr id="10" name="Picture 1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38272" y="4643446"/>
            <a:ext cx="920421" cy="323852"/>
          </a:xfrm>
          <a:prstGeom prst="rect">
            <a:avLst/>
          </a:prstGeom>
          <a:noFill/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572396" y="4643446"/>
            <a:ext cx="207869" cy="252412"/>
          </a:xfrm>
          <a:prstGeom prst="rect">
            <a:avLst/>
          </a:prstGeom>
          <a:noFill/>
        </p:spPr>
      </p:pic>
      <p:pic>
        <p:nvPicPr>
          <p:cNvPr id="12" name="Picture 5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428860" y="4929198"/>
            <a:ext cx="638454" cy="252412"/>
          </a:xfrm>
          <a:prstGeom prst="rect">
            <a:avLst/>
          </a:prstGeom>
          <a:noFill/>
        </p:spPr>
      </p:pic>
      <p:sp>
        <p:nvSpPr>
          <p:cNvPr id="13" name="＞形箭號 12"/>
          <p:cNvSpPr/>
          <p:nvPr/>
        </p:nvSpPr>
        <p:spPr>
          <a:xfrm rot="5400000">
            <a:off x="4250545" y="3178951"/>
            <a:ext cx="785786" cy="1428760"/>
          </a:xfrm>
          <a:prstGeom prst="chevron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14" name="＞形箭號 13"/>
          <p:cNvSpPr/>
          <p:nvPr/>
        </p:nvSpPr>
        <p:spPr>
          <a:xfrm rot="5400000">
            <a:off x="4250545" y="5464999"/>
            <a:ext cx="785786" cy="1428760"/>
          </a:xfrm>
          <a:prstGeom prst="chevron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dirty="0" smtClean="0"/>
              <a:t>The Frank-Wolfe (Flow Deviation)  Method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6D04A-DB96-4154-943E-0EFDF2EC691B}" type="datetime1">
              <a:rPr lang="zh-TW" altLang="en-US" smtClean="0"/>
              <a:pPr/>
              <a:t>2009/6/1</a:t>
            </a:fld>
            <a:endParaRPr lang="zh-TW" altLang="en-US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OPLAB IM NTU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32</a:t>
            </a:fld>
            <a:endParaRPr lang="zh-TW" altLang="en-US"/>
          </a:p>
        </p:txBody>
      </p:sp>
      <p:sp>
        <p:nvSpPr>
          <p:cNvPr id="7" name="圓角矩形 6"/>
          <p:cNvSpPr/>
          <p:nvPr/>
        </p:nvSpPr>
        <p:spPr>
          <a:xfrm>
            <a:off x="1000100" y="1643050"/>
            <a:ext cx="7286676" cy="1714512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zh-TW" dirty="0" smtClean="0"/>
              <a:t>Let      be the </a:t>
            </a:r>
            <a:r>
              <a:rPr lang="en-US" altLang="zh-TW" dirty="0" err="1" smtClean="0"/>
              <a:t>stepsize</a:t>
            </a:r>
            <a:r>
              <a:rPr lang="en-US" altLang="zh-TW" dirty="0" smtClean="0"/>
              <a:t> that minimizes                            over   all                , that is,</a:t>
            </a:r>
          </a:p>
        </p:txBody>
      </p:sp>
      <p:sp>
        <p:nvSpPr>
          <p:cNvPr id="9" name="圓角矩形 8"/>
          <p:cNvSpPr/>
          <p:nvPr/>
        </p:nvSpPr>
        <p:spPr>
          <a:xfrm>
            <a:off x="1000100" y="4000504"/>
            <a:ext cx="7286676" cy="1714512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zh-TW" dirty="0" smtClean="0"/>
              <a:t>The new set of path flows is obtained by:</a:t>
            </a:r>
            <a:br>
              <a:rPr lang="en-US" altLang="zh-TW" dirty="0" smtClean="0"/>
            </a:b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en-US" altLang="zh-TW" dirty="0" smtClean="0"/>
              <a:t>and the process is repeated.</a:t>
            </a:r>
          </a:p>
        </p:txBody>
      </p:sp>
      <p:sp>
        <p:nvSpPr>
          <p:cNvPr id="10" name="＞形箭號 9"/>
          <p:cNvSpPr/>
          <p:nvPr/>
        </p:nvSpPr>
        <p:spPr>
          <a:xfrm rot="5400000">
            <a:off x="4250545" y="5393529"/>
            <a:ext cx="785786" cy="1428760"/>
          </a:xfrm>
          <a:prstGeom prst="chevron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schemeClr val="tx1"/>
              </a:solidFill>
            </a:endParaRPr>
          </a:p>
        </p:txBody>
      </p:sp>
      <p:sp>
        <p:nvSpPr>
          <p:cNvPr id="8" name="＞形箭號 7"/>
          <p:cNvSpPr/>
          <p:nvPr/>
        </p:nvSpPr>
        <p:spPr>
          <a:xfrm rot="5400000">
            <a:off x="4250545" y="3036107"/>
            <a:ext cx="785786" cy="1428760"/>
          </a:xfrm>
          <a:prstGeom prst="chevron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tx1"/>
              </a:solidFill>
            </a:endParaRPr>
          </a:p>
        </p:txBody>
      </p:sp>
      <p:pic>
        <p:nvPicPr>
          <p:cNvPr id="11" name="Picture 9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65301" y="2214554"/>
            <a:ext cx="230140" cy="252412"/>
          </a:xfrm>
          <a:prstGeom prst="rect">
            <a:avLst/>
          </a:prstGeom>
          <a:noFill/>
        </p:spPr>
      </p:pic>
      <p:pic>
        <p:nvPicPr>
          <p:cNvPr id="12" name="Picture 11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572000" y="2207570"/>
            <a:ext cx="1571636" cy="259396"/>
          </a:xfrm>
          <a:prstGeom prst="rect">
            <a:avLst/>
          </a:prstGeom>
          <a:noFill/>
        </p:spPr>
      </p:pic>
      <p:pic>
        <p:nvPicPr>
          <p:cNvPr id="13" name="Picture 13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072330" y="2214554"/>
            <a:ext cx="785818" cy="242889"/>
          </a:xfrm>
          <a:prstGeom prst="rect">
            <a:avLst/>
          </a:prstGeom>
          <a:noFill/>
        </p:spPr>
      </p:pic>
      <p:pic>
        <p:nvPicPr>
          <p:cNvPr id="14" name="Picture 15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395558" y="2604090"/>
            <a:ext cx="4248144" cy="396282"/>
          </a:xfrm>
          <a:prstGeom prst="rect">
            <a:avLst/>
          </a:prstGeom>
          <a:noFill/>
        </p:spPr>
      </p:pic>
      <p:pic>
        <p:nvPicPr>
          <p:cNvPr id="16" name="Picture 21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643042" y="4714884"/>
            <a:ext cx="2714644" cy="339331"/>
          </a:xfrm>
          <a:prstGeom prst="rect">
            <a:avLst/>
          </a:prstGeom>
          <a:noFill/>
        </p:spPr>
      </p:pic>
      <p:pic>
        <p:nvPicPr>
          <p:cNvPr id="17" name="Picture 23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929190" y="4710120"/>
            <a:ext cx="2184957" cy="2813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dirty="0" smtClean="0"/>
              <a:t>The Frank-Wolfe (Flow Deviation)  Method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The characteristic property here is that flow is shifted from the non-shortest path in equal proportions.</a:t>
            </a:r>
          </a:p>
          <a:p>
            <a:endParaRPr lang="en-US" altLang="zh-TW" dirty="0" smtClean="0"/>
          </a:p>
          <a:p>
            <a:r>
              <a:rPr lang="en-US" altLang="zh-TW" dirty="0" smtClean="0"/>
              <a:t>This distinguishes the Frank-Wolfe method from the gradient projection methods discussed in the next section.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6D04A-DB96-4154-943E-0EFDF2EC691B}" type="datetime1">
              <a:rPr lang="zh-TW" altLang="en-US" smtClean="0"/>
              <a:pPr/>
              <a:t>2009/6/1</a:t>
            </a:fld>
            <a:endParaRPr lang="zh-TW" altLang="en-US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OPLAB IM NTU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33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An example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Consider the three-link network with one origin and one destination: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6D04A-DB96-4154-943E-0EFDF2EC691B}" type="datetime1">
              <a:rPr lang="zh-TW" altLang="en-US" smtClean="0"/>
              <a:pPr/>
              <a:t>2009/6/1</a:t>
            </a:fld>
            <a:endParaRPr lang="zh-TW" altLang="en-US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OPLAB IM NTU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34</a:t>
            </a:fld>
            <a:endParaRPr lang="zh-TW" altLang="en-US"/>
          </a:p>
        </p:txBody>
      </p:sp>
      <p:grpSp>
        <p:nvGrpSpPr>
          <p:cNvPr id="9" name="群組 8"/>
          <p:cNvGrpSpPr/>
          <p:nvPr/>
        </p:nvGrpSpPr>
        <p:grpSpPr>
          <a:xfrm>
            <a:off x="2285984" y="2714620"/>
            <a:ext cx="4714908" cy="2000264"/>
            <a:chOff x="571472" y="2000240"/>
            <a:chExt cx="4714908" cy="2000264"/>
          </a:xfrm>
        </p:grpSpPr>
        <p:sp>
          <p:nvSpPr>
            <p:cNvPr id="10" name="流程圖: 接點 9"/>
            <p:cNvSpPr/>
            <p:nvPr/>
          </p:nvSpPr>
          <p:spPr>
            <a:xfrm>
              <a:off x="1214414" y="2786058"/>
              <a:ext cx="642942" cy="571504"/>
            </a:xfrm>
            <a:prstGeom prst="flowChartConnector">
              <a:avLst/>
            </a:prstGeom>
            <a:ln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1" name="流程圖: 接點 10"/>
            <p:cNvSpPr/>
            <p:nvPr/>
          </p:nvSpPr>
          <p:spPr>
            <a:xfrm>
              <a:off x="3714744" y="2786058"/>
              <a:ext cx="642942" cy="571504"/>
            </a:xfrm>
            <a:prstGeom prst="flowChartConnector">
              <a:avLst/>
            </a:prstGeom>
            <a:ln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cxnSp>
          <p:nvCxnSpPr>
            <p:cNvPr id="12" name="直線單箭頭接點 11"/>
            <p:cNvCxnSpPr>
              <a:stCxn id="10" idx="6"/>
              <a:endCxn id="11" idx="2"/>
            </p:cNvCxnSpPr>
            <p:nvPr/>
          </p:nvCxnSpPr>
          <p:spPr>
            <a:xfrm>
              <a:off x="1857356" y="3071810"/>
              <a:ext cx="1857388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圖案 43"/>
            <p:cNvCxnSpPr>
              <a:stCxn id="10" idx="7"/>
              <a:endCxn id="11" idx="1"/>
            </p:cNvCxnSpPr>
            <p:nvPr/>
          </p:nvCxnSpPr>
          <p:spPr>
            <a:xfrm rot="5400000" flipH="1" flipV="1">
              <a:off x="2786050" y="1846902"/>
              <a:ext cx="1588" cy="2045702"/>
            </a:xfrm>
            <a:prstGeom prst="curvedConnector3">
              <a:avLst>
                <a:gd name="adj1" fmla="val 31362289"/>
              </a:avLst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圖案 43"/>
            <p:cNvCxnSpPr>
              <a:stCxn id="10" idx="5"/>
              <a:endCxn id="11" idx="3"/>
            </p:cNvCxnSpPr>
            <p:nvPr/>
          </p:nvCxnSpPr>
          <p:spPr>
            <a:xfrm rot="16200000" flipH="1">
              <a:off x="2786050" y="2251016"/>
              <a:ext cx="1588" cy="2045702"/>
            </a:xfrm>
            <a:prstGeom prst="curvedConnector3">
              <a:avLst>
                <a:gd name="adj1" fmla="val 27763359"/>
              </a:avLst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線單箭頭接點 14"/>
            <p:cNvCxnSpPr>
              <a:endCxn id="10" idx="2"/>
            </p:cNvCxnSpPr>
            <p:nvPr/>
          </p:nvCxnSpPr>
          <p:spPr>
            <a:xfrm>
              <a:off x="785786" y="3071810"/>
              <a:ext cx="428628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線單箭頭接點 15"/>
            <p:cNvCxnSpPr>
              <a:stCxn id="11" idx="6"/>
            </p:cNvCxnSpPr>
            <p:nvPr/>
          </p:nvCxnSpPr>
          <p:spPr>
            <a:xfrm>
              <a:off x="4357686" y="3071810"/>
              <a:ext cx="500066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文字方塊 16"/>
            <p:cNvSpPr txBox="1"/>
            <p:nvPr/>
          </p:nvSpPr>
          <p:spPr>
            <a:xfrm>
              <a:off x="571472" y="3357562"/>
              <a:ext cx="121444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/>
                <a:t>Origin</a:t>
              </a:r>
              <a:endParaRPr lang="zh-TW" altLang="en-US" dirty="0"/>
            </a:p>
          </p:txBody>
        </p:sp>
        <p:sp>
          <p:nvSpPr>
            <p:cNvPr id="18" name="文字方塊 17"/>
            <p:cNvSpPr txBox="1"/>
            <p:nvPr/>
          </p:nvSpPr>
          <p:spPr>
            <a:xfrm>
              <a:off x="3786182" y="3429000"/>
              <a:ext cx="150019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/>
                <a:t>Destination</a:t>
              </a:r>
              <a:endParaRPr lang="zh-TW" altLang="en-US" dirty="0"/>
            </a:p>
          </p:txBody>
        </p:sp>
        <p:sp>
          <p:nvSpPr>
            <p:cNvPr id="19" name="文字方塊 18"/>
            <p:cNvSpPr txBox="1"/>
            <p:nvPr/>
          </p:nvSpPr>
          <p:spPr>
            <a:xfrm>
              <a:off x="642910" y="2643182"/>
              <a:ext cx="6429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/>
                <a:t>r = 1</a:t>
              </a:r>
              <a:endParaRPr lang="zh-TW" altLang="en-US" dirty="0"/>
            </a:p>
          </p:txBody>
        </p:sp>
        <p:graphicFrame>
          <p:nvGraphicFramePr>
            <p:cNvPr id="20" name="內容版面配置區 69"/>
            <p:cNvGraphicFramePr>
              <a:graphicFrameLocks noChangeAspect="1"/>
            </p:cNvGraphicFramePr>
            <p:nvPr>
              <p:ph idx="1"/>
            </p:nvPr>
          </p:nvGraphicFramePr>
          <p:xfrm>
            <a:off x="2071670" y="2000240"/>
            <a:ext cx="1509713" cy="331788"/>
          </p:xfrm>
          <a:graphic>
            <a:graphicData uri="http://schemas.openxmlformats.org/presentationml/2006/ole">
              <p:oleObj spid="_x0000_s150531" name="文件" r:id="rId4" imgW="2080387" imgH="457164" progId="Word.Document.12">
                <p:embed/>
              </p:oleObj>
            </a:graphicData>
          </a:graphic>
        </p:graphicFrame>
        <p:graphicFrame>
          <p:nvGraphicFramePr>
            <p:cNvPr id="21" name="內容版面配置區 69"/>
            <p:cNvGraphicFramePr>
              <a:graphicFrameLocks noChangeAspect="1"/>
            </p:cNvGraphicFramePr>
            <p:nvPr/>
          </p:nvGraphicFramePr>
          <p:xfrm>
            <a:off x="2078038" y="2709863"/>
            <a:ext cx="1479550" cy="315912"/>
          </p:xfrm>
          <a:graphic>
            <a:graphicData uri="http://schemas.openxmlformats.org/presentationml/2006/ole">
              <p:oleObj spid="_x0000_s150532" name="文件" r:id="rId5" imgW="2080387" imgH="457164" progId="Word.Document.12">
                <p:embed/>
              </p:oleObj>
            </a:graphicData>
          </a:graphic>
        </p:graphicFrame>
        <p:graphicFrame>
          <p:nvGraphicFramePr>
            <p:cNvPr id="22" name="內容版面配置區 69"/>
            <p:cNvGraphicFramePr>
              <a:graphicFrameLocks noChangeAspect="1"/>
            </p:cNvGraphicFramePr>
            <p:nvPr/>
          </p:nvGraphicFramePr>
          <p:xfrm>
            <a:off x="2078038" y="3684591"/>
            <a:ext cx="1479550" cy="315913"/>
          </p:xfrm>
          <a:graphic>
            <a:graphicData uri="http://schemas.openxmlformats.org/presentationml/2006/ole">
              <p:oleObj spid="_x0000_s150533" name="文件" r:id="rId6" imgW="2080387" imgH="457164" progId="Word.Document.12">
                <p:embed/>
              </p:oleObj>
            </a:graphicData>
          </a:graphic>
        </p:graphicFrame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An example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There are three paths with flows                     , which must satisfy the constraints</a:t>
            </a:r>
          </a:p>
          <a:p>
            <a:endParaRPr lang="en-US" altLang="zh-TW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6D04A-DB96-4154-943E-0EFDF2EC691B}" type="datetime1">
              <a:rPr lang="zh-TW" altLang="en-US" smtClean="0"/>
              <a:pPr/>
              <a:t>2009/6/1</a:t>
            </a:fld>
            <a:endParaRPr lang="zh-TW" altLang="en-US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OPLAB IM NTU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35</a:t>
            </a:fld>
            <a:endParaRPr lang="zh-TW" altLang="en-US"/>
          </a:p>
        </p:txBody>
      </p:sp>
      <p:sp>
        <p:nvSpPr>
          <p:cNvPr id="58374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pic>
        <p:nvPicPr>
          <p:cNvPr id="58373" name="Picture 5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929190" y="1643050"/>
            <a:ext cx="1495425" cy="323850"/>
          </a:xfrm>
          <a:prstGeom prst="rect">
            <a:avLst/>
          </a:prstGeom>
          <a:noFill/>
        </p:spPr>
      </p:pic>
      <p:sp>
        <p:nvSpPr>
          <p:cNvPr id="58376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pic>
        <p:nvPicPr>
          <p:cNvPr id="58375" name="Picture 7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43108" y="2428868"/>
            <a:ext cx="4695825" cy="323850"/>
          </a:xfrm>
          <a:prstGeom prst="rect">
            <a:avLst/>
          </a:prstGeom>
          <a:noFill/>
        </p:spPr>
      </p:pic>
      <p:sp>
        <p:nvSpPr>
          <p:cNvPr id="58378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sp>
        <p:nvSpPr>
          <p:cNvPr id="31" name="等腰三角形 30"/>
          <p:cNvSpPr/>
          <p:nvPr/>
        </p:nvSpPr>
        <p:spPr>
          <a:xfrm>
            <a:off x="3203504" y="3309535"/>
            <a:ext cx="3266079" cy="2429447"/>
          </a:xfrm>
          <a:prstGeom prst="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2" name="文字方塊 31"/>
          <p:cNvSpPr txBox="1"/>
          <p:nvPr/>
        </p:nvSpPr>
        <p:spPr>
          <a:xfrm>
            <a:off x="2643174" y="5738982"/>
            <a:ext cx="9420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(1, 0, 0)</a:t>
            </a:r>
            <a:endParaRPr lang="zh-TW" altLang="en-US" dirty="0"/>
          </a:p>
        </p:txBody>
      </p:sp>
      <p:sp>
        <p:nvSpPr>
          <p:cNvPr id="33" name="文字方塊 32"/>
          <p:cNvSpPr txBox="1"/>
          <p:nvPr/>
        </p:nvSpPr>
        <p:spPr>
          <a:xfrm>
            <a:off x="6172666" y="5738982"/>
            <a:ext cx="11139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(0, 1, 0)</a:t>
            </a:r>
            <a:endParaRPr lang="zh-TW" altLang="en-US" dirty="0"/>
          </a:p>
        </p:txBody>
      </p:sp>
      <p:sp>
        <p:nvSpPr>
          <p:cNvPr id="34" name="文字方塊 33"/>
          <p:cNvSpPr txBox="1"/>
          <p:nvPr/>
        </p:nvSpPr>
        <p:spPr>
          <a:xfrm>
            <a:off x="4772918" y="3088677"/>
            <a:ext cx="1013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(0, 0, 1)</a:t>
            </a:r>
            <a:endParaRPr lang="zh-TW" altLang="en-US" dirty="0"/>
          </a:p>
        </p:txBody>
      </p:sp>
      <p:graphicFrame>
        <p:nvGraphicFramePr>
          <p:cNvPr id="44" name="物件 43"/>
          <p:cNvGraphicFramePr>
            <a:graphicFrameLocks noChangeAspect="1"/>
          </p:cNvGraphicFramePr>
          <p:nvPr/>
        </p:nvGraphicFramePr>
        <p:xfrm>
          <a:off x="2857489" y="5428511"/>
          <a:ext cx="473266" cy="354643"/>
        </p:xfrm>
        <a:graphic>
          <a:graphicData uri="http://schemas.openxmlformats.org/presentationml/2006/ole">
            <p:oleObj spid="_x0000_s58373" name="文件" r:id="rId6" imgW="620920" imgH="457164" progId="Word.Document.12">
              <p:embed/>
            </p:oleObj>
          </a:graphicData>
        </a:graphic>
      </p:graphicFrame>
      <p:graphicFrame>
        <p:nvGraphicFramePr>
          <p:cNvPr id="45" name="Object 3"/>
          <p:cNvGraphicFramePr>
            <a:graphicFrameLocks noChangeAspect="1"/>
          </p:cNvGraphicFramePr>
          <p:nvPr/>
        </p:nvGraphicFramePr>
        <p:xfrm>
          <a:off x="6384750" y="5474644"/>
          <a:ext cx="473266" cy="354643"/>
        </p:xfrm>
        <a:graphic>
          <a:graphicData uri="http://schemas.openxmlformats.org/presentationml/2006/ole">
            <p:oleObj spid="_x0000_s58374" name="文件" r:id="rId7" imgW="620920" imgH="457164" progId="Word.Document.12">
              <p:embed/>
            </p:oleObj>
          </a:graphicData>
        </a:graphic>
      </p:graphicFrame>
      <p:sp>
        <p:nvSpPr>
          <p:cNvPr id="46" name="Rectangle 8"/>
          <p:cNvSpPr>
            <a:spLocks noChangeArrowheads="1"/>
          </p:cNvSpPr>
          <p:nvPr/>
        </p:nvSpPr>
        <p:spPr bwMode="auto">
          <a:xfrm>
            <a:off x="2143108" y="3000348"/>
            <a:ext cx="5429288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sp>
        <p:nvSpPr>
          <p:cNvPr id="48" name="Rectangle 12"/>
          <p:cNvSpPr>
            <a:spLocks noChangeArrowheads="1"/>
          </p:cNvSpPr>
          <p:nvPr/>
        </p:nvSpPr>
        <p:spPr bwMode="auto">
          <a:xfrm>
            <a:off x="2143108" y="3000348"/>
            <a:ext cx="5429288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sp>
        <p:nvSpPr>
          <p:cNvPr id="50" name="Rectangle 18"/>
          <p:cNvSpPr>
            <a:spLocks noChangeArrowheads="1"/>
          </p:cNvSpPr>
          <p:nvPr/>
        </p:nvSpPr>
        <p:spPr bwMode="auto">
          <a:xfrm>
            <a:off x="2143108" y="3000348"/>
            <a:ext cx="5429288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sp>
        <p:nvSpPr>
          <p:cNvPr id="52" name="Rectangle 20"/>
          <p:cNvSpPr>
            <a:spLocks noChangeArrowheads="1"/>
          </p:cNvSpPr>
          <p:nvPr/>
        </p:nvSpPr>
        <p:spPr bwMode="auto">
          <a:xfrm>
            <a:off x="2143108" y="3000348"/>
            <a:ext cx="5429288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cxnSp>
        <p:nvCxnSpPr>
          <p:cNvPr id="54" name="直線單箭頭接點 53"/>
          <p:cNvCxnSpPr/>
          <p:nvPr/>
        </p:nvCxnSpPr>
        <p:spPr>
          <a:xfrm flipV="1">
            <a:off x="3643306" y="4071918"/>
            <a:ext cx="642942" cy="7143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文字方塊 54"/>
          <p:cNvSpPr txBox="1"/>
          <p:nvPr/>
        </p:nvSpPr>
        <p:spPr>
          <a:xfrm>
            <a:off x="2214546" y="3786166"/>
            <a:ext cx="14606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Constraint set</a:t>
            </a:r>
            <a:endParaRPr lang="zh-TW" altLang="en-US" dirty="0"/>
          </a:p>
        </p:txBody>
      </p:sp>
      <p:sp>
        <p:nvSpPr>
          <p:cNvPr id="2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pic>
        <p:nvPicPr>
          <p:cNvPr id="22" name="Picture 7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00100" y="4071942"/>
            <a:ext cx="2643206" cy="26354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An example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The cost function is </a:t>
            </a:r>
            <a:endParaRPr lang="zh-TW" altLang="en-US" dirty="0" smtClean="0"/>
          </a:p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6D04A-DB96-4154-943E-0EFDF2EC691B}" type="datetime1">
              <a:rPr lang="zh-TW" altLang="en-US" smtClean="0"/>
              <a:pPr/>
              <a:t>2009/6/1</a:t>
            </a:fld>
            <a:endParaRPr lang="zh-TW" altLang="en-US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OPLAB IM NTU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36</a:t>
            </a:fld>
            <a:endParaRPr lang="zh-TW" altLang="en-US"/>
          </a:p>
        </p:txBody>
      </p:sp>
      <p:pic>
        <p:nvPicPr>
          <p:cNvPr id="51" name="Picture 9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76527" y="2000240"/>
            <a:ext cx="4067175" cy="628650"/>
          </a:xfrm>
          <a:prstGeom prst="rect">
            <a:avLst/>
          </a:prstGeom>
          <a:noFill/>
        </p:spPr>
      </p:pic>
      <p:sp>
        <p:nvSpPr>
          <p:cNvPr id="141322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grpSp>
        <p:nvGrpSpPr>
          <p:cNvPr id="85" name="群組 84"/>
          <p:cNvGrpSpPr/>
          <p:nvPr/>
        </p:nvGrpSpPr>
        <p:grpSpPr>
          <a:xfrm>
            <a:off x="1928794" y="2571744"/>
            <a:ext cx="5429288" cy="3857652"/>
            <a:chOff x="1857356" y="2571744"/>
            <a:chExt cx="5429288" cy="3857652"/>
          </a:xfrm>
        </p:grpSpPr>
        <p:sp>
          <p:nvSpPr>
            <p:cNvPr id="54" name="橢圓 53"/>
            <p:cNvSpPr/>
            <p:nvPr/>
          </p:nvSpPr>
          <p:spPr>
            <a:xfrm>
              <a:off x="3766085" y="4824489"/>
              <a:ext cx="1569415" cy="1604907"/>
            </a:xfrm>
            <a:prstGeom prst="ellipse">
              <a:avLst/>
            </a:prstGeom>
            <a:noFill/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55" name="橢圓 54"/>
            <p:cNvSpPr/>
            <p:nvPr/>
          </p:nvSpPr>
          <p:spPr>
            <a:xfrm>
              <a:off x="3850917" y="4904710"/>
              <a:ext cx="1399748" cy="1453248"/>
            </a:xfrm>
            <a:prstGeom prst="ellipse">
              <a:avLst/>
            </a:prstGeom>
            <a:noFill/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56" name="橢圓 55"/>
            <p:cNvSpPr/>
            <p:nvPr/>
          </p:nvSpPr>
          <p:spPr>
            <a:xfrm>
              <a:off x="4359917" y="5310378"/>
              <a:ext cx="381750" cy="682378"/>
            </a:xfrm>
            <a:prstGeom prst="ellipse">
              <a:avLst/>
            </a:prstGeom>
            <a:noFill/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57" name="等腰三角形 56"/>
            <p:cNvSpPr/>
            <p:nvPr/>
          </p:nvSpPr>
          <p:spPr>
            <a:xfrm>
              <a:off x="2917752" y="2880931"/>
              <a:ext cx="3266079" cy="2429447"/>
            </a:xfrm>
            <a:prstGeom prst="triangl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58" name="文字方塊 57"/>
            <p:cNvSpPr txBox="1"/>
            <p:nvPr/>
          </p:nvSpPr>
          <p:spPr>
            <a:xfrm>
              <a:off x="2357422" y="5310378"/>
              <a:ext cx="9420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/>
                <a:t>(1, 0, 0)</a:t>
              </a:r>
              <a:endParaRPr lang="zh-TW" altLang="en-US" dirty="0"/>
            </a:p>
          </p:txBody>
        </p:sp>
        <p:sp>
          <p:nvSpPr>
            <p:cNvPr id="59" name="文字方塊 58"/>
            <p:cNvSpPr txBox="1"/>
            <p:nvPr/>
          </p:nvSpPr>
          <p:spPr>
            <a:xfrm>
              <a:off x="5886914" y="5310378"/>
              <a:ext cx="111397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/>
                <a:t>(0, 1, 0)</a:t>
              </a:r>
              <a:endParaRPr lang="zh-TW" altLang="en-US" dirty="0"/>
            </a:p>
          </p:txBody>
        </p:sp>
        <p:sp>
          <p:nvSpPr>
            <p:cNvPr id="60" name="文字方塊 59"/>
            <p:cNvSpPr txBox="1"/>
            <p:nvPr/>
          </p:nvSpPr>
          <p:spPr>
            <a:xfrm>
              <a:off x="4487166" y="2660073"/>
              <a:ext cx="101352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/>
                <a:t>(0, 0, 1)</a:t>
              </a:r>
              <a:endParaRPr lang="zh-TW" altLang="en-US" dirty="0"/>
            </a:p>
          </p:txBody>
        </p:sp>
        <p:sp>
          <p:nvSpPr>
            <p:cNvPr id="61" name="流程圖: 接點 60"/>
            <p:cNvSpPr/>
            <p:nvPr/>
          </p:nvSpPr>
          <p:spPr>
            <a:xfrm>
              <a:off x="4105417" y="4603630"/>
              <a:ext cx="84833" cy="88344"/>
            </a:xfrm>
            <a:prstGeom prst="flowChartConnector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graphicFrame>
          <p:nvGraphicFramePr>
            <p:cNvPr id="70" name="物件 69"/>
            <p:cNvGraphicFramePr>
              <a:graphicFrameLocks noChangeAspect="1"/>
            </p:cNvGraphicFramePr>
            <p:nvPr/>
          </p:nvGraphicFramePr>
          <p:xfrm>
            <a:off x="2571737" y="4999907"/>
            <a:ext cx="473266" cy="354643"/>
          </p:xfrm>
          <a:graphic>
            <a:graphicData uri="http://schemas.openxmlformats.org/presentationml/2006/ole">
              <p:oleObj spid="_x0000_s141319" name="文件" r:id="rId5" imgW="620920" imgH="457164" progId="Word.Document.12">
                <p:embed/>
              </p:oleObj>
            </a:graphicData>
          </a:graphic>
        </p:graphicFrame>
        <p:graphicFrame>
          <p:nvGraphicFramePr>
            <p:cNvPr id="71" name="Object 3"/>
            <p:cNvGraphicFramePr>
              <a:graphicFrameLocks noChangeAspect="1"/>
            </p:cNvGraphicFramePr>
            <p:nvPr/>
          </p:nvGraphicFramePr>
          <p:xfrm>
            <a:off x="6098998" y="5046040"/>
            <a:ext cx="473266" cy="354643"/>
          </p:xfrm>
          <a:graphic>
            <a:graphicData uri="http://schemas.openxmlformats.org/presentationml/2006/ole">
              <p:oleObj spid="_x0000_s141320" name="文件" r:id="rId6" imgW="620920" imgH="457164" progId="Word.Document.12">
                <p:embed/>
              </p:oleObj>
            </a:graphicData>
          </a:graphic>
        </p:graphicFrame>
        <p:sp>
          <p:nvSpPr>
            <p:cNvPr id="72" name="Rectangle 8"/>
            <p:cNvSpPr>
              <a:spLocks noChangeArrowheads="1"/>
            </p:cNvSpPr>
            <p:nvPr/>
          </p:nvSpPr>
          <p:spPr bwMode="auto">
            <a:xfrm>
              <a:off x="1857356" y="2571744"/>
              <a:ext cx="5429288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zh-TW" altLang="en-US"/>
            </a:p>
          </p:txBody>
        </p:sp>
        <p:sp>
          <p:nvSpPr>
            <p:cNvPr id="74" name="Rectangle 12"/>
            <p:cNvSpPr>
              <a:spLocks noChangeArrowheads="1"/>
            </p:cNvSpPr>
            <p:nvPr/>
          </p:nvSpPr>
          <p:spPr bwMode="auto">
            <a:xfrm>
              <a:off x="1857356" y="2571744"/>
              <a:ext cx="5429288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zh-TW" altLang="en-US"/>
            </a:p>
          </p:txBody>
        </p:sp>
        <p:sp>
          <p:nvSpPr>
            <p:cNvPr id="76" name="Rectangle 18"/>
            <p:cNvSpPr>
              <a:spLocks noChangeArrowheads="1"/>
            </p:cNvSpPr>
            <p:nvPr/>
          </p:nvSpPr>
          <p:spPr bwMode="auto">
            <a:xfrm>
              <a:off x="1857356" y="2571744"/>
              <a:ext cx="5429288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zh-TW" altLang="en-US"/>
            </a:p>
          </p:txBody>
        </p:sp>
        <p:sp>
          <p:nvSpPr>
            <p:cNvPr id="78" name="Rectangle 20"/>
            <p:cNvSpPr>
              <a:spLocks noChangeArrowheads="1"/>
            </p:cNvSpPr>
            <p:nvPr/>
          </p:nvSpPr>
          <p:spPr bwMode="auto">
            <a:xfrm>
              <a:off x="1857356" y="2571744"/>
              <a:ext cx="5429288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zh-TW" altLang="en-US"/>
            </a:p>
          </p:txBody>
        </p:sp>
        <p:pic>
          <p:nvPicPr>
            <p:cNvPr id="79" name="Picture 19"/>
            <p:cNvPicPr>
              <a:picLocks noChangeAspect="1" noChangeArrowheads="1"/>
            </p:cNvPicPr>
            <p:nvPr/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3978168" y="4393360"/>
              <a:ext cx="1295111" cy="206133"/>
            </a:xfrm>
            <a:prstGeom prst="rect">
              <a:avLst/>
            </a:prstGeom>
            <a:noFill/>
          </p:spPr>
        </p:pic>
        <p:pic>
          <p:nvPicPr>
            <p:cNvPr id="141321" name="Picture 9"/>
            <p:cNvPicPr>
              <a:picLocks noChangeAspect="1" noChangeArrowheads="1"/>
            </p:cNvPicPr>
            <p:nvPr/>
          </p:nvPicPr>
          <p:blipFill>
            <a:blip r:embed="rId8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86380" y="5929330"/>
              <a:ext cx="500066" cy="274230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An example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This is an easy problem that can be solved analytically. It can be argued that at an optimal solution                               , we must have by symmetry              </a:t>
            </a:r>
            <a:r>
              <a:rPr lang="zh-TW" altLang="en-US" dirty="0" smtClean="0"/>
              <a:t> </a:t>
            </a:r>
            <a:r>
              <a:rPr lang="en-US" altLang="zh-TW" dirty="0" smtClean="0"/>
              <a:t>.</a:t>
            </a:r>
          </a:p>
          <a:p>
            <a:endParaRPr lang="en-US" altLang="zh-TW" dirty="0" smtClean="0"/>
          </a:p>
          <a:p>
            <a:endParaRPr lang="en-US" altLang="zh-TW" dirty="0" smtClean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6D04A-DB96-4154-943E-0EFDF2EC691B}" type="datetime1">
              <a:rPr lang="zh-TW" altLang="en-US" smtClean="0"/>
              <a:pPr/>
              <a:t>2009/6/1</a:t>
            </a:fld>
            <a:endParaRPr lang="zh-TW" altLang="en-US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OPLAB IM NTU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37</a:t>
            </a:fld>
            <a:endParaRPr lang="zh-TW" altLang="en-US"/>
          </a:p>
        </p:txBody>
      </p:sp>
      <p:sp>
        <p:nvSpPr>
          <p:cNvPr id="5939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sp>
        <p:nvSpPr>
          <p:cNvPr id="5939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pic>
        <p:nvPicPr>
          <p:cNvPr id="59395" name="Picture 3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57640" y="2390770"/>
            <a:ext cx="971550" cy="323850"/>
          </a:xfrm>
          <a:prstGeom prst="rect">
            <a:avLst/>
          </a:prstGeom>
          <a:noFill/>
        </p:spPr>
      </p:pic>
      <p:sp>
        <p:nvSpPr>
          <p:cNvPr id="59404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sp>
        <p:nvSpPr>
          <p:cNvPr id="59406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sp>
        <p:nvSpPr>
          <p:cNvPr id="59408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grpSp>
        <p:nvGrpSpPr>
          <p:cNvPr id="16" name="群組 15"/>
          <p:cNvGrpSpPr/>
          <p:nvPr/>
        </p:nvGrpSpPr>
        <p:grpSpPr>
          <a:xfrm>
            <a:off x="1928794" y="2571744"/>
            <a:ext cx="5429288" cy="3857652"/>
            <a:chOff x="1857356" y="2571744"/>
            <a:chExt cx="5429288" cy="3857652"/>
          </a:xfrm>
        </p:grpSpPr>
        <p:sp>
          <p:nvSpPr>
            <p:cNvPr id="17" name="橢圓 16"/>
            <p:cNvSpPr/>
            <p:nvPr/>
          </p:nvSpPr>
          <p:spPr>
            <a:xfrm>
              <a:off x="3766085" y="4824489"/>
              <a:ext cx="1569415" cy="1604907"/>
            </a:xfrm>
            <a:prstGeom prst="ellipse">
              <a:avLst/>
            </a:prstGeom>
            <a:noFill/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8" name="橢圓 17"/>
            <p:cNvSpPr/>
            <p:nvPr/>
          </p:nvSpPr>
          <p:spPr>
            <a:xfrm>
              <a:off x="3850917" y="4904710"/>
              <a:ext cx="1399748" cy="1453248"/>
            </a:xfrm>
            <a:prstGeom prst="ellipse">
              <a:avLst/>
            </a:prstGeom>
            <a:noFill/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9" name="橢圓 18"/>
            <p:cNvSpPr/>
            <p:nvPr/>
          </p:nvSpPr>
          <p:spPr>
            <a:xfrm>
              <a:off x="4359917" y="5310378"/>
              <a:ext cx="381750" cy="682378"/>
            </a:xfrm>
            <a:prstGeom prst="ellipse">
              <a:avLst/>
            </a:prstGeom>
            <a:noFill/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0" name="等腰三角形 19"/>
            <p:cNvSpPr/>
            <p:nvPr/>
          </p:nvSpPr>
          <p:spPr>
            <a:xfrm>
              <a:off x="2917752" y="2880931"/>
              <a:ext cx="3266079" cy="2429447"/>
            </a:xfrm>
            <a:prstGeom prst="triangl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1" name="文字方塊 20"/>
            <p:cNvSpPr txBox="1"/>
            <p:nvPr/>
          </p:nvSpPr>
          <p:spPr>
            <a:xfrm>
              <a:off x="2357422" y="5310378"/>
              <a:ext cx="9420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/>
                <a:t>(1, 0, 0)</a:t>
              </a:r>
              <a:endParaRPr lang="zh-TW" altLang="en-US" dirty="0"/>
            </a:p>
          </p:txBody>
        </p:sp>
        <p:sp>
          <p:nvSpPr>
            <p:cNvPr id="22" name="文字方塊 21"/>
            <p:cNvSpPr txBox="1"/>
            <p:nvPr/>
          </p:nvSpPr>
          <p:spPr>
            <a:xfrm>
              <a:off x="5886914" y="5310378"/>
              <a:ext cx="111397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/>
                <a:t>(0, 1, 0)</a:t>
              </a:r>
              <a:endParaRPr lang="zh-TW" altLang="en-US" dirty="0"/>
            </a:p>
          </p:txBody>
        </p:sp>
        <p:sp>
          <p:nvSpPr>
            <p:cNvPr id="23" name="文字方塊 22"/>
            <p:cNvSpPr txBox="1"/>
            <p:nvPr/>
          </p:nvSpPr>
          <p:spPr>
            <a:xfrm>
              <a:off x="4487166" y="2660073"/>
              <a:ext cx="101352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/>
                <a:t>(0, 0, 1)</a:t>
              </a:r>
              <a:endParaRPr lang="zh-TW" altLang="en-US" dirty="0"/>
            </a:p>
          </p:txBody>
        </p:sp>
        <p:sp>
          <p:nvSpPr>
            <p:cNvPr id="24" name="流程圖: 接點 23"/>
            <p:cNvSpPr/>
            <p:nvPr/>
          </p:nvSpPr>
          <p:spPr>
            <a:xfrm>
              <a:off x="4105417" y="4603630"/>
              <a:ext cx="84833" cy="88344"/>
            </a:xfrm>
            <a:prstGeom prst="flowChartConnector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5" name="流程圖: 接點 24"/>
            <p:cNvSpPr/>
            <p:nvPr/>
          </p:nvSpPr>
          <p:spPr>
            <a:xfrm>
              <a:off x="4487167" y="5222034"/>
              <a:ext cx="127250" cy="132515"/>
            </a:xfrm>
            <a:prstGeom prst="flowChartConnector">
              <a:avLst/>
            </a:prstGeom>
            <a:solidFill>
              <a:srgbClr val="D6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graphicFrame>
          <p:nvGraphicFramePr>
            <p:cNvPr id="26" name="物件 25"/>
            <p:cNvGraphicFramePr>
              <a:graphicFrameLocks noChangeAspect="1"/>
            </p:cNvGraphicFramePr>
            <p:nvPr/>
          </p:nvGraphicFramePr>
          <p:xfrm>
            <a:off x="2571737" y="4999907"/>
            <a:ext cx="473266" cy="354643"/>
          </p:xfrm>
          <a:graphic>
            <a:graphicData uri="http://schemas.openxmlformats.org/presentationml/2006/ole">
              <p:oleObj spid="_x0000_s103425" name="文件" r:id="rId5" imgW="620920" imgH="457164" progId="Word.Document.12">
                <p:embed/>
              </p:oleObj>
            </a:graphicData>
          </a:graphic>
        </p:graphicFrame>
        <p:graphicFrame>
          <p:nvGraphicFramePr>
            <p:cNvPr id="27" name="Object 3"/>
            <p:cNvGraphicFramePr>
              <a:graphicFrameLocks noChangeAspect="1"/>
            </p:cNvGraphicFramePr>
            <p:nvPr/>
          </p:nvGraphicFramePr>
          <p:xfrm>
            <a:off x="6098998" y="5046040"/>
            <a:ext cx="473266" cy="354643"/>
          </p:xfrm>
          <a:graphic>
            <a:graphicData uri="http://schemas.openxmlformats.org/presentationml/2006/ole">
              <p:oleObj spid="_x0000_s103426" name="文件" r:id="rId6" imgW="620920" imgH="457164" progId="Word.Document.12">
                <p:embed/>
              </p:oleObj>
            </a:graphicData>
          </a:graphic>
        </p:graphicFrame>
        <p:sp>
          <p:nvSpPr>
            <p:cNvPr id="28" name="Rectangle 8"/>
            <p:cNvSpPr>
              <a:spLocks noChangeArrowheads="1"/>
            </p:cNvSpPr>
            <p:nvPr/>
          </p:nvSpPr>
          <p:spPr bwMode="auto">
            <a:xfrm>
              <a:off x="1857356" y="2571744"/>
              <a:ext cx="5429288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zh-TW" altLang="en-US"/>
            </a:p>
          </p:txBody>
        </p:sp>
        <p:pic>
          <p:nvPicPr>
            <p:cNvPr id="29" name="Picture 7"/>
            <p:cNvPicPr>
              <a:picLocks noChangeAspect="1" noChangeArrowheads="1"/>
            </p:cNvPicPr>
            <p:nvPr/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429125" y="5354550"/>
              <a:ext cx="253158" cy="331982"/>
            </a:xfrm>
            <a:prstGeom prst="rect">
              <a:avLst/>
            </a:prstGeom>
            <a:noFill/>
          </p:spPr>
        </p:pic>
        <p:sp>
          <p:nvSpPr>
            <p:cNvPr id="30" name="Rectangle 12"/>
            <p:cNvSpPr>
              <a:spLocks noChangeArrowheads="1"/>
            </p:cNvSpPr>
            <p:nvPr/>
          </p:nvSpPr>
          <p:spPr bwMode="auto">
            <a:xfrm>
              <a:off x="1857356" y="2571744"/>
              <a:ext cx="5429288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zh-TW" altLang="en-US"/>
            </a:p>
          </p:txBody>
        </p:sp>
        <p:sp>
          <p:nvSpPr>
            <p:cNvPr id="31" name="Rectangle 18"/>
            <p:cNvSpPr>
              <a:spLocks noChangeArrowheads="1"/>
            </p:cNvSpPr>
            <p:nvPr/>
          </p:nvSpPr>
          <p:spPr bwMode="auto">
            <a:xfrm>
              <a:off x="1857356" y="2571744"/>
              <a:ext cx="5429288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zh-TW" altLang="en-US"/>
            </a:p>
          </p:txBody>
        </p:sp>
        <p:sp>
          <p:nvSpPr>
            <p:cNvPr id="32" name="Rectangle 20"/>
            <p:cNvSpPr>
              <a:spLocks noChangeArrowheads="1"/>
            </p:cNvSpPr>
            <p:nvPr/>
          </p:nvSpPr>
          <p:spPr bwMode="auto">
            <a:xfrm>
              <a:off x="1857356" y="2571744"/>
              <a:ext cx="5429288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zh-TW" altLang="en-US"/>
            </a:p>
          </p:txBody>
        </p:sp>
        <p:pic>
          <p:nvPicPr>
            <p:cNvPr id="33" name="Picture 19"/>
            <p:cNvPicPr>
              <a:picLocks noChangeAspect="1" noChangeArrowheads="1"/>
            </p:cNvPicPr>
            <p:nvPr/>
          </p:nvPicPr>
          <p:blipFill>
            <a:blip r:embed="rId8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3978168" y="4393360"/>
              <a:ext cx="1295111" cy="206133"/>
            </a:xfrm>
            <a:prstGeom prst="rect">
              <a:avLst/>
            </a:prstGeom>
            <a:noFill/>
          </p:spPr>
        </p:pic>
        <p:pic>
          <p:nvPicPr>
            <p:cNvPr id="34" name="Picture 9"/>
            <p:cNvPicPr>
              <a:picLocks noChangeAspect="1" noChangeArrowheads="1"/>
            </p:cNvPicPr>
            <p:nvPr/>
          </p:nvPicPr>
          <p:blipFill>
            <a:blip r:embed="rId9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86380" y="5929330"/>
              <a:ext cx="500066" cy="274230"/>
            </a:xfrm>
            <a:prstGeom prst="rect">
              <a:avLst/>
            </a:prstGeom>
            <a:noFill/>
          </p:spPr>
        </p:pic>
      </p:grpSp>
      <p:sp>
        <p:nvSpPr>
          <p:cNvPr id="10342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pic>
        <p:nvPicPr>
          <p:cNvPr id="103427" name="Picture 3"/>
          <p:cNvPicPr>
            <a:picLocks noChangeAspect="1" noChangeArrowheads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572132" y="2000240"/>
            <a:ext cx="1962150" cy="3333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An example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/>
              <a:t>So there are two possibilities</a:t>
            </a:r>
          </a:p>
          <a:p>
            <a:pPr marL="914400" lvl="1" indent="-457200">
              <a:buFont typeface="+mj-lt"/>
              <a:buAutoNum type="alphaLcParenR"/>
            </a:pPr>
            <a:r>
              <a:rPr lang="zh-TW" altLang="en-US" dirty="0" smtClean="0"/>
              <a:t> </a:t>
            </a:r>
            <a:endParaRPr lang="en-US" altLang="zh-TW" dirty="0" smtClean="0"/>
          </a:p>
          <a:p>
            <a:pPr marL="914400" lvl="1" indent="-457200">
              <a:buFont typeface="+mj-lt"/>
              <a:buAutoNum type="alphaLcParenR"/>
            </a:pPr>
            <a:r>
              <a:rPr lang="en-US" altLang="zh-TW" dirty="0" smtClean="0"/>
              <a:t> </a:t>
            </a:r>
          </a:p>
          <a:p>
            <a:r>
              <a:rPr lang="en-US" altLang="zh-TW" dirty="0" smtClean="0"/>
              <a:t>Case (b) is not possible because according to the optimality condition discussed before, the length of path 3 </a:t>
            </a:r>
            <a:br>
              <a:rPr lang="en-US" altLang="zh-TW" dirty="0" smtClean="0"/>
            </a:br>
            <a:endParaRPr lang="en-US" altLang="zh-TW" dirty="0" smtClean="0"/>
          </a:p>
          <a:p>
            <a:pPr>
              <a:buNone/>
            </a:pPr>
            <a:r>
              <a:rPr lang="en-US" altLang="zh-TW" dirty="0"/>
              <a:t>	</a:t>
            </a:r>
            <a:r>
              <a:rPr lang="en-US" altLang="zh-TW" dirty="0" smtClean="0"/>
              <a:t>must be less or equal to the lengths of paths 1 and 2, </a:t>
            </a:r>
            <a:br>
              <a:rPr lang="en-US" altLang="zh-TW" dirty="0" smtClean="0"/>
            </a:br>
            <a:endParaRPr lang="en-US" altLang="zh-TW" dirty="0"/>
          </a:p>
          <a:p>
            <a:pPr>
              <a:buNone/>
            </a:pPr>
            <a:r>
              <a:rPr lang="en-US" altLang="zh-TW" dirty="0" smtClean="0"/>
              <a:t>	which is clearly false.</a:t>
            </a:r>
          </a:p>
          <a:p>
            <a:r>
              <a:rPr lang="en-US" altLang="zh-TW" dirty="0" smtClean="0"/>
              <a:t>Therefore the optimal solution is </a:t>
            </a:r>
          </a:p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6D04A-DB96-4154-943E-0EFDF2EC691B}" type="datetime1">
              <a:rPr lang="zh-TW" altLang="en-US" smtClean="0"/>
              <a:pPr/>
              <a:t>2009/6/1</a:t>
            </a:fld>
            <a:endParaRPr lang="zh-TW" altLang="en-US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OPLAB IM NTU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38</a:t>
            </a:fld>
            <a:endParaRPr lang="zh-TW" altLang="en-US"/>
          </a:p>
        </p:txBody>
      </p:sp>
      <p:pic>
        <p:nvPicPr>
          <p:cNvPr id="60418" name="Picture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928926" y="3643314"/>
            <a:ext cx="3200400" cy="457200"/>
          </a:xfrm>
          <a:prstGeom prst="rect">
            <a:avLst/>
          </a:prstGeom>
          <a:noFill/>
        </p:spPr>
      </p:pic>
      <p:pic>
        <p:nvPicPr>
          <p:cNvPr id="60417" name="Picture 1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928926" y="4500570"/>
            <a:ext cx="3009900" cy="457200"/>
          </a:xfrm>
          <a:prstGeom prst="rect">
            <a:avLst/>
          </a:prstGeom>
          <a:noFill/>
        </p:spPr>
      </p:pic>
      <p:sp>
        <p:nvSpPr>
          <p:cNvPr id="60419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sp>
        <p:nvSpPr>
          <p:cNvPr id="60421" name="Rectangle 5"/>
          <p:cNvSpPr>
            <a:spLocks noChangeArrowheads="1"/>
          </p:cNvSpPr>
          <p:nvPr/>
        </p:nvSpPr>
        <p:spPr bwMode="auto">
          <a:xfrm>
            <a:off x="0" y="18288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zh-TW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新細明體" pitchFamily="18" charset="-120"/>
            </a:endParaRPr>
          </a:p>
        </p:txBody>
      </p:sp>
      <p:sp>
        <p:nvSpPr>
          <p:cNvPr id="60423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pic>
        <p:nvPicPr>
          <p:cNvPr id="60422" name="Picture 6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57557" y="5929330"/>
            <a:ext cx="2314575" cy="323850"/>
          </a:xfrm>
          <a:prstGeom prst="rect">
            <a:avLst/>
          </a:prstGeom>
          <a:noFill/>
        </p:spPr>
      </p:pic>
      <p:pic>
        <p:nvPicPr>
          <p:cNvPr id="14" name="Picture 13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33543" y="2143116"/>
            <a:ext cx="3105150" cy="333375"/>
          </a:xfrm>
          <a:prstGeom prst="rect">
            <a:avLst/>
          </a:prstGeom>
          <a:noFill/>
        </p:spPr>
      </p:pic>
      <p:pic>
        <p:nvPicPr>
          <p:cNvPr id="15" name="Picture 15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395421" y="2500306"/>
            <a:ext cx="4391025" cy="3333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An example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It is seen that the shortest path is either 1 or 2, depending on whether                               , </a:t>
            </a:r>
          </a:p>
          <a:p>
            <a:r>
              <a:rPr lang="en-US" altLang="zh-TW" dirty="0" smtClean="0"/>
              <a:t>and the corresponding shortest-path flows are </a:t>
            </a:r>
          </a:p>
          <a:p>
            <a:endParaRPr lang="en-US" altLang="zh-TW" dirty="0"/>
          </a:p>
          <a:p>
            <a:r>
              <a:rPr lang="en-US" altLang="zh-TW" dirty="0" smtClean="0"/>
              <a:t>Therefore, the Frank-Wolfe iteration takes the form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6D04A-DB96-4154-943E-0EFDF2EC691B}" type="datetime1">
              <a:rPr lang="zh-TW" altLang="en-US" smtClean="0"/>
              <a:pPr/>
              <a:t>2009/6/1</a:t>
            </a:fld>
            <a:endParaRPr lang="zh-TW" altLang="en-US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OPLAB IM NTU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39</a:t>
            </a:fld>
            <a:endParaRPr lang="zh-TW" altLang="en-US"/>
          </a:p>
        </p:txBody>
      </p:sp>
      <p:sp>
        <p:nvSpPr>
          <p:cNvPr id="6144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pic>
        <p:nvPicPr>
          <p:cNvPr id="61441" name="Picture 1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00232" y="2071678"/>
            <a:ext cx="2200275" cy="323850"/>
          </a:xfrm>
          <a:prstGeom prst="rect">
            <a:avLst/>
          </a:prstGeom>
          <a:noFill/>
        </p:spPr>
      </p:pic>
      <p:sp>
        <p:nvSpPr>
          <p:cNvPr id="6144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pic>
        <p:nvPicPr>
          <p:cNvPr id="61443" name="Picture 3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28662" y="3000372"/>
            <a:ext cx="2771775" cy="323850"/>
          </a:xfrm>
          <a:prstGeom prst="rect">
            <a:avLst/>
          </a:prstGeom>
          <a:noFill/>
        </p:spPr>
      </p:pic>
      <p:sp>
        <p:nvSpPr>
          <p:cNvPr id="61448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pic>
        <p:nvPicPr>
          <p:cNvPr id="61447" name="Picture 7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28662" y="3929066"/>
            <a:ext cx="3095625" cy="942975"/>
          </a:xfrm>
          <a:prstGeom prst="rect">
            <a:avLst/>
          </a:prstGeom>
          <a:noFill/>
        </p:spPr>
      </p:pic>
      <p:sp>
        <p:nvSpPr>
          <p:cNvPr id="61450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pic>
        <p:nvPicPr>
          <p:cNvPr id="61449" name="Picture 9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071934" y="3857628"/>
            <a:ext cx="2524125" cy="1143000"/>
          </a:xfrm>
          <a:prstGeom prst="rect">
            <a:avLst/>
          </a:prstGeom>
          <a:noFill/>
        </p:spPr>
      </p:pic>
      <p:sp>
        <p:nvSpPr>
          <p:cNvPr id="61451" name="Rectangle 11"/>
          <p:cNvSpPr>
            <a:spLocks noChangeArrowheads="1"/>
          </p:cNvSpPr>
          <p:nvPr/>
        </p:nvSpPr>
        <p:spPr bwMode="auto">
          <a:xfrm>
            <a:off x="0" y="1600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zh-TW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新細明體" pitchFamily="18" charset="-120"/>
            </a:endParaRPr>
          </a:p>
        </p:txBody>
      </p:sp>
      <p:sp>
        <p:nvSpPr>
          <p:cNvPr id="61453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pic>
        <p:nvPicPr>
          <p:cNvPr id="61452" name="Picture 12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28662" y="5143512"/>
            <a:ext cx="3105150" cy="895350"/>
          </a:xfrm>
          <a:prstGeom prst="rect">
            <a:avLst/>
          </a:prstGeom>
          <a:noFill/>
        </p:spPr>
      </p:pic>
      <p:sp>
        <p:nvSpPr>
          <p:cNvPr id="61455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pic>
        <p:nvPicPr>
          <p:cNvPr id="61454" name="Picture 14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071934" y="5072074"/>
            <a:ext cx="2524125" cy="1066800"/>
          </a:xfrm>
          <a:prstGeom prst="rect">
            <a:avLst/>
          </a:prstGeom>
          <a:noFill/>
        </p:spPr>
      </p:pic>
      <p:sp>
        <p:nvSpPr>
          <p:cNvPr id="61457" name="Rectangle 1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pic>
        <p:nvPicPr>
          <p:cNvPr id="61456" name="Picture 16"/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072330" y="4286256"/>
            <a:ext cx="1238250" cy="323850"/>
          </a:xfrm>
          <a:prstGeom prst="rect">
            <a:avLst/>
          </a:prstGeom>
          <a:noFill/>
        </p:spPr>
      </p:pic>
      <p:sp>
        <p:nvSpPr>
          <p:cNvPr id="61459" name="Rectangle 1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pic>
        <p:nvPicPr>
          <p:cNvPr id="61458" name="Picture 18"/>
          <p:cNvPicPr>
            <a:picLocks noChangeAspect="1" noChangeArrowheads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072330" y="5357826"/>
            <a:ext cx="1238250" cy="457200"/>
          </a:xfrm>
          <a:prstGeom prst="rect">
            <a:avLst/>
          </a:prstGeom>
          <a:noFill/>
        </p:spPr>
      </p:pic>
      <p:sp>
        <p:nvSpPr>
          <p:cNvPr id="24" name="矩形 23"/>
          <p:cNvSpPr/>
          <p:nvPr/>
        </p:nvSpPr>
        <p:spPr>
          <a:xfrm>
            <a:off x="3000364" y="3929066"/>
            <a:ext cx="1071570" cy="221457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直線接點 44"/>
          <p:cNvCxnSpPr>
            <a:stCxn id="9" idx="4"/>
          </p:cNvCxnSpPr>
          <p:nvPr/>
        </p:nvCxnSpPr>
        <p:spPr>
          <a:xfrm rot="5400000" flipH="1">
            <a:off x="5073101" y="4199648"/>
            <a:ext cx="397545" cy="182391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標題 3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An example</a:t>
            </a:r>
            <a:endParaRPr lang="zh-TW" altLang="en-US" dirty="0"/>
          </a:p>
        </p:txBody>
      </p:sp>
      <p:sp>
        <p:nvSpPr>
          <p:cNvPr id="33" name="內容版面配置區 3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Slow convergence is due to the fact that as the optimal  solution       is approach, the directions of search tend to become orthogonal to the direction leading to the optimum.</a:t>
            </a:r>
            <a:endParaRPr lang="zh-TW" altLang="en-US" dirty="0"/>
          </a:p>
        </p:txBody>
      </p:sp>
      <p:sp>
        <p:nvSpPr>
          <p:cNvPr id="85" name="日期版面配置區 8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4A5FF-0526-4E38-8D29-DE45E6E8AA92}" type="datetime1">
              <a:rPr lang="zh-TW" altLang="en-US" smtClean="0"/>
              <a:pPr/>
              <a:t>2009/6/1</a:t>
            </a:fld>
            <a:endParaRPr lang="zh-TW" altLang="en-US"/>
          </a:p>
        </p:txBody>
      </p:sp>
      <p:sp>
        <p:nvSpPr>
          <p:cNvPr id="87" name="頁尾版面配置區 8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OPLAB IM NTU</a:t>
            </a:r>
            <a:endParaRPr lang="zh-TW" altLang="en-US"/>
          </a:p>
        </p:txBody>
      </p:sp>
      <p:sp>
        <p:nvSpPr>
          <p:cNvPr id="86" name="投影片編號版面配置區 8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40</a:t>
            </a:fld>
            <a:endParaRPr lang="zh-TW" altLang="en-US" dirty="0"/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71670" y="2000240"/>
            <a:ext cx="276225" cy="323850"/>
          </a:xfrm>
          <a:prstGeom prst="rect">
            <a:avLst/>
          </a:prstGeom>
          <a:noFill/>
        </p:spPr>
      </p:pic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sp>
        <p:nvSpPr>
          <p:cNvPr id="4" name="橢圓 3"/>
          <p:cNvSpPr/>
          <p:nvPr/>
        </p:nvSpPr>
        <p:spPr>
          <a:xfrm>
            <a:off x="3766085" y="4824489"/>
            <a:ext cx="1569415" cy="1604907"/>
          </a:xfrm>
          <a:prstGeom prst="ellipse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" name="橢圓 4"/>
          <p:cNvSpPr/>
          <p:nvPr/>
        </p:nvSpPr>
        <p:spPr>
          <a:xfrm>
            <a:off x="3850917" y="4904710"/>
            <a:ext cx="1399748" cy="1453248"/>
          </a:xfrm>
          <a:prstGeom prst="ellipse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橢圓 5"/>
          <p:cNvSpPr/>
          <p:nvPr/>
        </p:nvSpPr>
        <p:spPr>
          <a:xfrm>
            <a:off x="4359917" y="5310378"/>
            <a:ext cx="381750" cy="682378"/>
          </a:xfrm>
          <a:prstGeom prst="ellipse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等腰三角形 8"/>
          <p:cNvSpPr/>
          <p:nvPr/>
        </p:nvSpPr>
        <p:spPr>
          <a:xfrm>
            <a:off x="2917752" y="2880931"/>
            <a:ext cx="3266079" cy="2429447"/>
          </a:xfrm>
          <a:prstGeom prst="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文字方塊 10"/>
          <p:cNvSpPr txBox="1"/>
          <p:nvPr/>
        </p:nvSpPr>
        <p:spPr>
          <a:xfrm>
            <a:off x="2357422" y="5310378"/>
            <a:ext cx="9420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(1, 0, 0)</a:t>
            </a:r>
            <a:endParaRPr lang="zh-TW" altLang="en-US" dirty="0"/>
          </a:p>
        </p:txBody>
      </p:sp>
      <p:sp>
        <p:nvSpPr>
          <p:cNvPr id="13" name="文字方塊 12"/>
          <p:cNvSpPr txBox="1"/>
          <p:nvPr/>
        </p:nvSpPr>
        <p:spPr>
          <a:xfrm>
            <a:off x="5886914" y="5310378"/>
            <a:ext cx="11139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(0, 1, 0)</a:t>
            </a:r>
            <a:endParaRPr lang="zh-TW" altLang="en-US" dirty="0"/>
          </a:p>
        </p:txBody>
      </p:sp>
      <p:sp>
        <p:nvSpPr>
          <p:cNvPr id="14" name="文字方塊 13"/>
          <p:cNvSpPr txBox="1"/>
          <p:nvPr/>
        </p:nvSpPr>
        <p:spPr>
          <a:xfrm>
            <a:off x="4487166" y="2660073"/>
            <a:ext cx="1013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(0, 0, 1)</a:t>
            </a:r>
            <a:endParaRPr lang="zh-TW" altLang="en-US" dirty="0"/>
          </a:p>
        </p:txBody>
      </p:sp>
      <p:sp>
        <p:nvSpPr>
          <p:cNvPr id="15" name="流程圖: 接點 14"/>
          <p:cNvSpPr/>
          <p:nvPr/>
        </p:nvSpPr>
        <p:spPr>
          <a:xfrm>
            <a:off x="4105417" y="4603630"/>
            <a:ext cx="84833" cy="88344"/>
          </a:xfrm>
          <a:prstGeom prst="flowChartConnector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17" name="直線接點 16"/>
          <p:cNvCxnSpPr>
            <a:stCxn id="9" idx="4"/>
          </p:cNvCxnSpPr>
          <p:nvPr/>
        </p:nvCxnSpPr>
        <p:spPr>
          <a:xfrm rot="5400000" flipH="1">
            <a:off x="4834544" y="3961091"/>
            <a:ext cx="662576" cy="203599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線接點 29"/>
          <p:cNvCxnSpPr>
            <a:endCxn id="9" idx="2"/>
          </p:cNvCxnSpPr>
          <p:nvPr/>
        </p:nvCxnSpPr>
        <p:spPr>
          <a:xfrm rot="10800000" flipV="1">
            <a:off x="2917752" y="4824489"/>
            <a:ext cx="1781498" cy="48588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流程圖: 接點 25"/>
          <p:cNvSpPr/>
          <p:nvPr/>
        </p:nvSpPr>
        <p:spPr>
          <a:xfrm>
            <a:off x="4656833" y="4780317"/>
            <a:ext cx="84833" cy="88344"/>
          </a:xfrm>
          <a:prstGeom prst="flowChartConnector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3" name="流程圖: 接點 42"/>
          <p:cNvSpPr/>
          <p:nvPr/>
        </p:nvSpPr>
        <p:spPr>
          <a:xfrm>
            <a:off x="4317501" y="4868660"/>
            <a:ext cx="84833" cy="88344"/>
          </a:xfrm>
          <a:prstGeom prst="flowChartConnector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49" name="直線接點 48"/>
          <p:cNvCxnSpPr/>
          <p:nvPr/>
        </p:nvCxnSpPr>
        <p:spPr>
          <a:xfrm flipV="1">
            <a:off x="4402334" y="5001176"/>
            <a:ext cx="254499" cy="4417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流程圖: 接點 54"/>
          <p:cNvSpPr/>
          <p:nvPr/>
        </p:nvSpPr>
        <p:spPr>
          <a:xfrm>
            <a:off x="4614417" y="4957004"/>
            <a:ext cx="84833" cy="88344"/>
          </a:xfrm>
          <a:prstGeom prst="flowChartConnector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6" name="流程圖: 接點 55"/>
          <p:cNvSpPr/>
          <p:nvPr/>
        </p:nvSpPr>
        <p:spPr>
          <a:xfrm>
            <a:off x="4487167" y="5222034"/>
            <a:ext cx="127250" cy="132515"/>
          </a:xfrm>
          <a:prstGeom prst="flowChartConnector">
            <a:avLst/>
          </a:prstGeom>
          <a:solidFill>
            <a:srgbClr val="D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aphicFrame>
        <p:nvGraphicFramePr>
          <p:cNvPr id="65" name="物件 64"/>
          <p:cNvGraphicFramePr>
            <a:graphicFrameLocks noChangeAspect="1"/>
          </p:cNvGraphicFramePr>
          <p:nvPr/>
        </p:nvGraphicFramePr>
        <p:xfrm>
          <a:off x="2571737" y="4999907"/>
          <a:ext cx="473266" cy="354643"/>
        </p:xfrm>
        <a:graphic>
          <a:graphicData uri="http://schemas.openxmlformats.org/presentationml/2006/ole">
            <p:oleObj spid="_x0000_s1026" name="文件" r:id="rId5" imgW="620920" imgH="457164" progId="Word.Document.12">
              <p:embed/>
            </p:oleObj>
          </a:graphicData>
        </a:graphic>
      </p:graphicFrame>
      <p:graphicFrame>
        <p:nvGraphicFramePr>
          <p:cNvPr id="1027" name="Object 3"/>
          <p:cNvGraphicFramePr>
            <a:graphicFrameLocks noChangeAspect="1"/>
          </p:cNvGraphicFramePr>
          <p:nvPr/>
        </p:nvGraphicFramePr>
        <p:xfrm>
          <a:off x="6098998" y="5046040"/>
          <a:ext cx="473266" cy="354643"/>
        </p:xfrm>
        <a:graphic>
          <a:graphicData uri="http://schemas.openxmlformats.org/presentationml/2006/ole">
            <p:oleObj spid="_x0000_s1027" name="文件" r:id="rId6" imgW="620920" imgH="457164" progId="Word.Document.12">
              <p:embed/>
            </p:oleObj>
          </a:graphicData>
        </a:graphic>
      </p:graphicFrame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1857356" y="2571744"/>
            <a:ext cx="5429288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429125" y="5354550"/>
            <a:ext cx="253158" cy="331982"/>
          </a:xfrm>
          <a:prstGeom prst="rect">
            <a:avLst/>
          </a:prstGeom>
          <a:noFill/>
        </p:spPr>
      </p:pic>
      <p:sp>
        <p:nvSpPr>
          <p:cNvPr id="1036" name="Rectangle 12"/>
          <p:cNvSpPr>
            <a:spLocks noChangeArrowheads="1"/>
          </p:cNvSpPr>
          <p:nvPr/>
        </p:nvSpPr>
        <p:spPr bwMode="auto">
          <a:xfrm>
            <a:off x="1857356" y="2571744"/>
            <a:ext cx="5429288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741666" y="4618356"/>
            <a:ext cx="158354" cy="206133"/>
          </a:xfrm>
          <a:prstGeom prst="rect">
            <a:avLst/>
          </a:prstGeom>
          <a:noFill/>
        </p:spPr>
      </p:pic>
      <p:sp>
        <p:nvSpPr>
          <p:cNvPr id="1042" name="Rectangle 18"/>
          <p:cNvSpPr>
            <a:spLocks noChangeArrowheads="1"/>
          </p:cNvSpPr>
          <p:nvPr/>
        </p:nvSpPr>
        <p:spPr bwMode="auto">
          <a:xfrm>
            <a:off x="1857356" y="2571744"/>
            <a:ext cx="5429288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pic>
        <p:nvPicPr>
          <p:cNvPr id="1041" name="Picture 17"/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169831" y="4739561"/>
            <a:ext cx="164009" cy="206133"/>
          </a:xfrm>
          <a:prstGeom prst="rect">
            <a:avLst/>
          </a:prstGeom>
          <a:noFill/>
        </p:spPr>
      </p:pic>
      <p:sp>
        <p:nvSpPr>
          <p:cNvPr id="1044" name="Rectangle 20"/>
          <p:cNvSpPr>
            <a:spLocks noChangeArrowheads="1"/>
          </p:cNvSpPr>
          <p:nvPr/>
        </p:nvSpPr>
        <p:spPr bwMode="auto">
          <a:xfrm>
            <a:off x="1857356" y="2571744"/>
            <a:ext cx="5429288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78168" y="4393360"/>
            <a:ext cx="1295111" cy="206133"/>
          </a:xfrm>
          <a:prstGeom prst="rect">
            <a:avLst/>
          </a:prstGeom>
          <a:noFill/>
        </p:spPr>
      </p:pic>
      <p:pic>
        <p:nvPicPr>
          <p:cNvPr id="40" name="Picture 21"/>
          <p:cNvPicPr>
            <a:picLocks noChangeAspect="1" noChangeArrowheads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143636" y="4286256"/>
            <a:ext cx="2714644" cy="339331"/>
          </a:xfrm>
          <a:prstGeom prst="rect">
            <a:avLst/>
          </a:prstGeom>
          <a:noFill/>
        </p:spPr>
      </p:pic>
      <p:sp>
        <p:nvSpPr>
          <p:cNvPr id="2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143636" y="4643446"/>
            <a:ext cx="2686050" cy="3238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26" grpId="1" animBg="1"/>
      <p:bldP spid="43" grpId="0" animBg="1"/>
      <p:bldP spid="55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An example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6D04A-DB96-4154-943E-0EFDF2EC691B}" type="datetime1">
              <a:rPr lang="zh-TW" altLang="en-US" smtClean="0"/>
              <a:pPr/>
              <a:t>2009/6/1</a:t>
            </a:fld>
            <a:endParaRPr lang="zh-TW" altLang="en-US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OPLAB IM NTU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41</a:t>
            </a:fld>
            <a:endParaRPr lang="zh-TW" altLang="en-US"/>
          </a:p>
        </p:txBody>
      </p:sp>
      <p:grpSp>
        <p:nvGrpSpPr>
          <p:cNvPr id="7" name="群組 6"/>
          <p:cNvGrpSpPr/>
          <p:nvPr/>
        </p:nvGrpSpPr>
        <p:grpSpPr>
          <a:xfrm>
            <a:off x="1357290" y="2571744"/>
            <a:ext cx="6357982" cy="2928958"/>
            <a:chOff x="428596" y="1928802"/>
            <a:chExt cx="7715304" cy="3500462"/>
          </a:xfrm>
        </p:grpSpPr>
        <p:sp>
          <p:nvSpPr>
            <p:cNvPr id="8" name="弧形 7"/>
            <p:cNvSpPr/>
            <p:nvPr/>
          </p:nvSpPr>
          <p:spPr>
            <a:xfrm flipV="1">
              <a:off x="428596" y="1928802"/>
              <a:ext cx="5357850" cy="3500462"/>
            </a:xfrm>
            <a:prstGeom prst="arc">
              <a:avLst>
                <a:gd name="adj1" fmla="val 10872511"/>
                <a:gd name="adj2" fmla="val 21529956"/>
              </a:avLst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grpSp>
          <p:nvGrpSpPr>
            <p:cNvPr id="9" name="群組 76"/>
            <p:cNvGrpSpPr/>
            <p:nvPr/>
          </p:nvGrpSpPr>
          <p:grpSpPr>
            <a:xfrm>
              <a:off x="428596" y="2428868"/>
              <a:ext cx="7715304" cy="2928958"/>
              <a:chOff x="428596" y="2428868"/>
              <a:chExt cx="7715304" cy="2928958"/>
            </a:xfrm>
          </p:grpSpPr>
          <p:sp>
            <p:nvSpPr>
              <p:cNvPr id="10" name="橢圓 9"/>
              <p:cNvSpPr/>
              <p:nvPr/>
            </p:nvSpPr>
            <p:spPr>
              <a:xfrm>
                <a:off x="428596" y="3301840"/>
                <a:ext cx="5357850" cy="770102"/>
              </a:xfrm>
              <a:prstGeom prst="ellipse">
                <a:avLst/>
              </a:prstGeom>
              <a:noFill/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11" name="弧形 10"/>
              <p:cNvSpPr/>
              <p:nvPr/>
            </p:nvSpPr>
            <p:spPr>
              <a:xfrm flipV="1">
                <a:off x="5072066" y="2428868"/>
                <a:ext cx="571504" cy="2143140"/>
              </a:xfrm>
              <a:prstGeom prst="arc">
                <a:avLst>
                  <a:gd name="adj1" fmla="val 16291929"/>
                  <a:gd name="adj2" fmla="val 18536713"/>
                </a:avLst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12" name="弧形 11"/>
              <p:cNvSpPr/>
              <p:nvPr/>
            </p:nvSpPr>
            <p:spPr>
              <a:xfrm flipV="1">
                <a:off x="5072066" y="2428868"/>
                <a:ext cx="571504" cy="2143140"/>
              </a:xfrm>
              <a:prstGeom prst="arc">
                <a:avLst>
                  <a:gd name="adj1" fmla="val 9915076"/>
                  <a:gd name="adj2" fmla="val 16212056"/>
                </a:avLst>
              </a:prstGeom>
              <a:ln w="22225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cxnSp>
            <p:nvCxnSpPr>
              <p:cNvPr id="13" name="直線單箭頭接點 12"/>
              <p:cNvCxnSpPr/>
              <p:nvPr/>
            </p:nvCxnSpPr>
            <p:spPr>
              <a:xfrm>
                <a:off x="5072066" y="3429000"/>
                <a:ext cx="1714512" cy="1214446"/>
              </a:xfrm>
              <a:prstGeom prst="straightConnector1">
                <a:avLst/>
              </a:prstGeom>
              <a:ln w="22225">
                <a:solidFill>
                  <a:schemeClr val="tx1"/>
                </a:solidFill>
                <a:prstDash val="sysDot"/>
                <a:tailEnd type="non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" name="弧形 13"/>
              <p:cNvSpPr/>
              <p:nvPr/>
            </p:nvSpPr>
            <p:spPr>
              <a:xfrm flipV="1">
                <a:off x="5072066" y="2428868"/>
                <a:ext cx="571504" cy="2143140"/>
              </a:xfrm>
              <a:prstGeom prst="arc">
                <a:avLst>
                  <a:gd name="adj1" fmla="val 9915076"/>
                  <a:gd name="adj2" fmla="val 15851325"/>
                </a:avLst>
              </a:prstGeom>
              <a:ln w="22225">
                <a:solidFill>
                  <a:srgbClr val="2BDD01"/>
                </a:solidFill>
                <a:prstDash val="solid"/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cxnSp>
            <p:nvCxnSpPr>
              <p:cNvPr id="15" name="直線接點 14"/>
              <p:cNvCxnSpPr/>
              <p:nvPr/>
            </p:nvCxnSpPr>
            <p:spPr>
              <a:xfrm>
                <a:off x="2786050" y="3071810"/>
                <a:ext cx="4000528" cy="1571636"/>
              </a:xfrm>
              <a:prstGeom prst="line">
                <a:avLst/>
              </a:prstGeom>
              <a:ln w="22225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直線接點 15"/>
              <p:cNvCxnSpPr/>
              <p:nvPr/>
            </p:nvCxnSpPr>
            <p:spPr>
              <a:xfrm rot="10800000" flipV="1">
                <a:off x="6786578" y="3357562"/>
                <a:ext cx="1357322" cy="1285884"/>
              </a:xfrm>
              <a:prstGeom prst="line">
                <a:avLst/>
              </a:prstGeom>
              <a:ln w="22225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直線接點 16"/>
              <p:cNvCxnSpPr/>
              <p:nvPr/>
            </p:nvCxnSpPr>
            <p:spPr>
              <a:xfrm rot="10800000">
                <a:off x="2786050" y="3071810"/>
                <a:ext cx="5357850" cy="285752"/>
              </a:xfrm>
              <a:prstGeom prst="line">
                <a:avLst/>
              </a:prstGeom>
              <a:ln w="22225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" name="套索 17"/>
              <p:cNvSpPr/>
              <p:nvPr/>
            </p:nvSpPr>
            <p:spPr>
              <a:xfrm>
                <a:off x="5072066" y="2571744"/>
                <a:ext cx="571504" cy="2000264"/>
              </a:xfrm>
              <a:prstGeom prst="chord">
                <a:avLst>
                  <a:gd name="adj1" fmla="val 2466729"/>
                  <a:gd name="adj2" fmla="val 12032483"/>
                </a:avLst>
              </a:prstGeom>
              <a:solidFill>
                <a:srgbClr val="00B0F0">
                  <a:alpha val="26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cxnSp>
            <p:nvCxnSpPr>
              <p:cNvPr id="19" name="直線單箭頭接點 18"/>
              <p:cNvCxnSpPr>
                <a:endCxn id="18" idx="2"/>
              </p:cNvCxnSpPr>
              <p:nvPr/>
            </p:nvCxnSpPr>
            <p:spPr>
              <a:xfrm>
                <a:off x="5072066" y="3428998"/>
                <a:ext cx="282319" cy="210632"/>
              </a:xfrm>
              <a:prstGeom prst="straightConnector1">
                <a:avLst/>
              </a:prstGeom>
              <a:ln w="22225">
                <a:solidFill>
                  <a:srgbClr val="FF0000"/>
                </a:solidFill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" name="流程圖: 接點 19"/>
              <p:cNvSpPr/>
              <p:nvPr/>
            </p:nvSpPr>
            <p:spPr>
              <a:xfrm>
                <a:off x="5000628" y="3357562"/>
                <a:ext cx="142876" cy="142876"/>
              </a:xfrm>
              <a:prstGeom prst="flowChartConnector">
                <a:avLst/>
              </a:prstGeom>
              <a:solidFill>
                <a:srgbClr val="1900D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21" name="流程圖: 接點 20"/>
              <p:cNvSpPr/>
              <p:nvPr/>
            </p:nvSpPr>
            <p:spPr>
              <a:xfrm>
                <a:off x="4214810" y="3571876"/>
                <a:ext cx="142876" cy="142876"/>
              </a:xfrm>
              <a:prstGeom prst="flowChartConnector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cxnSp>
            <p:nvCxnSpPr>
              <p:cNvPr id="22" name="直線接點 21"/>
              <p:cNvCxnSpPr/>
              <p:nvPr/>
            </p:nvCxnSpPr>
            <p:spPr>
              <a:xfrm rot="5400000">
                <a:off x="3501224" y="4500570"/>
                <a:ext cx="1570842" cy="794"/>
              </a:xfrm>
              <a:prstGeom prst="line">
                <a:avLst/>
              </a:prstGeom>
              <a:ln w="22225">
                <a:solidFill>
                  <a:schemeClr val="accent6">
                    <a:lumMod val="75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" name="流程圖: 接點 22"/>
              <p:cNvSpPr/>
              <p:nvPr/>
            </p:nvSpPr>
            <p:spPr>
              <a:xfrm>
                <a:off x="4214810" y="5214950"/>
                <a:ext cx="142876" cy="142876"/>
              </a:xfrm>
              <a:prstGeom prst="flowChartConnector">
                <a:avLst/>
              </a:prstGeom>
              <a:solidFill>
                <a:srgbClr val="1900D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</p:grpSp>
      </p:grpSp>
      <p:cxnSp>
        <p:nvCxnSpPr>
          <p:cNvPr id="24" name="直線單箭頭接點 23"/>
          <p:cNvCxnSpPr/>
          <p:nvPr/>
        </p:nvCxnSpPr>
        <p:spPr>
          <a:xfrm rot="16200000" flipH="1">
            <a:off x="5822165" y="2821777"/>
            <a:ext cx="1214446" cy="4286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文字方塊 24"/>
          <p:cNvSpPr txBox="1"/>
          <p:nvPr/>
        </p:nvSpPr>
        <p:spPr>
          <a:xfrm>
            <a:off x="5929322" y="1857364"/>
            <a:ext cx="14606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Constraint set</a:t>
            </a:r>
            <a:endParaRPr lang="zh-TW" altLang="en-US" dirty="0"/>
          </a:p>
        </p:txBody>
      </p:sp>
      <p:pic>
        <p:nvPicPr>
          <p:cNvPr id="26" name="Picture 7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714876" y="2143140"/>
            <a:ext cx="2643206" cy="263545"/>
          </a:xfrm>
          <a:prstGeom prst="rect">
            <a:avLst/>
          </a:prstGeom>
          <a:noFill/>
        </p:spPr>
      </p:pic>
      <p:sp>
        <p:nvSpPr>
          <p:cNvPr id="15155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pic>
        <p:nvPicPr>
          <p:cNvPr id="151553" name="Picture 1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572264" y="4857760"/>
            <a:ext cx="285750" cy="361950"/>
          </a:xfrm>
          <a:prstGeom prst="rect">
            <a:avLst/>
          </a:prstGeom>
          <a:noFill/>
        </p:spPr>
      </p:pic>
      <p:pic>
        <p:nvPicPr>
          <p:cNvPr id="30" name="Picture 1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000496" y="2714620"/>
            <a:ext cx="1609725" cy="323850"/>
          </a:xfrm>
          <a:prstGeom prst="rect">
            <a:avLst/>
          </a:prstGeom>
          <a:noFill/>
        </p:spPr>
      </p:pic>
      <p:cxnSp>
        <p:nvCxnSpPr>
          <p:cNvPr id="31" name="直線單箭頭接點 30"/>
          <p:cNvCxnSpPr>
            <a:endCxn id="18" idx="0"/>
          </p:cNvCxnSpPr>
          <p:nvPr/>
        </p:nvCxnSpPr>
        <p:spPr>
          <a:xfrm rot="16200000" flipH="1">
            <a:off x="4930034" y="3428156"/>
            <a:ext cx="1145770" cy="29020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155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pic>
        <p:nvPicPr>
          <p:cNvPr id="151555" name="Picture 3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858148" y="4143380"/>
            <a:ext cx="304800" cy="323850"/>
          </a:xfrm>
          <a:prstGeom prst="rect">
            <a:avLst/>
          </a:prstGeom>
          <a:noFill/>
        </p:spPr>
      </p:pic>
      <p:cxnSp>
        <p:nvCxnSpPr>
          <p:cNvPr id="35" name="直線單箭頭接點 34"/>
          <p:cNvCxnSpPr/>
          <p:nvPr/>
        </p:nvCxnSpPr>
        <p:spPr>
          <a:xfrm rot="10800000" flipV="1">
            <a:off x="6143636" y="4357694"/>
            <a:ext cx="1571636" cy="14287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8" name="Picture 9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357686" y="5500702"/>
            <a:ext cx="500066" cy="274230"/>
          </a:xfrm>
          <a:prstGeom prst="rect">
            <a:avLst/>
          </a:prstGeom>
          <a:noFill/>
        </p:spPr>
      </p:pic>
      <p:pic>
        <p:nvPicPr>
          <p:cNvPr id="39" name="Picture 7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143372" y="3929066"/>
            <a:ext cx="253158" cy="33198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An example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TW" dirty="0" smtClean="0"/>
              <a:t>The </a:t>
            </a:r>
            <a:r>
              <a:rPr lang="en-US" altLang="zh-TW" dirty="0" err="1" smtClean="0"/>
              <a:t>stepsize</a:t>
            </a:r>
            <a:r>
              <a:rPr lang="en-US" altLang="zh-TW" dirty="0" smtClean="0"/>
              <a:t>      is obtained by line minimization over [0,1].</a:t>
            </a:r>
          </a:p>
          <a:p>
            <a:r>
              <a:rPr lang="en-US" altLang="zh-TW" dirty="0" smtClean="0"/>
              <a:t>Because </a:t>
            </a:r>
            <a:r>
              <a:rPr lang="en-US" altLang="zh-TW" i="1" dirty="0" smtClean="0"/>
              <a:t>D</a:t>
            </a:r>
            <a:r>
              <a:rPr lang="en-US" altLang="zh-TW" dirty="0" smtClean="0"/>
              <a:t>(</a:t>
            </a:r>
            <a:r>
              <a:rPr lang="en-US" altLang="zh-TW" i="1" dirty="0" smtClean="0"/>
              <a:t>x</a:t>
            </a:r>
            <a:r>
              <a:rPr lang="en-US" altLang="zh-TW" dirty="0" smtClean="0"/>
              <a:t>)  quadratic, this minimization can be done analytically.</a:t>
            </a:r>
          </a:p>
          <a:p>
            <a:r>
              <a:rPr lang="en-US" altLang="zh-TW" dirty="0" smtClean="0"/>
              <a:t>Differentiate                             with respect to </a:t>
            </a:r>
            <a:r>
              <a:rPr lang="el-GR" altLang="zh-TW" i="1" dirty="0" smtClean="0"/>
              <a:t>α</a:t>
            </a:r>
            <a:r>
              <a:rPr lang="en-US" altLang="zh-TW" dirty="0" smtClean="0"/>
              <a:t> and setting the derivative to zero we obtained minimum    of                       over </a:t>
            </a:r>
            <a:r>
              <a:rPr lang="el-GR" altLang="zh-TW" i="1" dirty="0" smtClean="0"/>
              <a:t>α</a:t>
            </a:r>
            <a:r>
              <a:rPr lang="en-US" altLang="zh-TW" i="1" dirty="0" smtClean="0"/>
              <a:t>.</a:t>
            </a:r>
          </a:p>
          <a:p>
            <a:r>
              <a:rPr lang="en-US" altLang="zh-TW" dirty="0" smtClean="0"/>
              <a:t>A simple method is to choose the </a:t>
            </a:r>
            <a:r>
              <a:rPr lang="en-US" altLang="zh-TW" dirty="0" err="1" smtClean="0"/>
              <a:t>stepsize</a:t>
            </a:r>
            <a:r>
              <a:rPr lang="en-US" altLang="zh-TW" dirty="0" smtClean="0"/>
              <a:t>     by means of </a:t>
            </a:r>
          </a:p>
          <a:p>
            <a:endParaRPr lang="en-US" altLang="zh-TW" dirty="0" smtClean="0"/>
          </a:p>
          <a:p>
            <a:endParaRPr lang="en-US" altLang="zh-TW" dirty="0" smtClean="0"/>
          </a:p>
          <a:p>
            <a:pPr>
              <a:buNone/>
            </a:pPr>
            <a:r>
              <a:rPr lang="en-US" altLang="zh-TW" dirty="0" smtClean="0"/>
              <a:t>	obtained by making a second-Taylor approximation of</a:t>
            </a:r>
          </a:p>
          <a:p>
            <a:pPr>
              <a:buNone/>
            </a:pPr>
            <a:endParaRPr lang="en-US" altLang="zh-TW" dirty="0" smtClean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6D04A-DB96-4154-943E-0EFDF2EC691B}" type="datetime1">
              <a:rPr lang="zh-TW" altLang="en-US" smtClean="0"/>
              <a:pPr/>
              <a:t>2009/6/1</a:t>
            </a:fld>
            <a:endParaRPr lang="zh-TW" altLang="en-US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OPLAB IM NTU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42</a:t>
            </a:fld>
            <a:endParaRPr lang="zh-TW" altLang="en-US" dirty="0"/>
          </a:p>
        </p:txBody>
      </p:sp>
      <p:sp>
        <p:nvSpPr>
          <p:cNvPr id="1034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pic>
        <p:nvPicPr>
          <p:cNvPr id="103425" name="Picture 1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00298" y="1643050"/>
            <a:ext cx="295275" cy="323850"/>
          </a:xfrm>
          <a:prstGeom prst="rect">
            <a:avLst/>
          </a:prstGeom>
          <a:noFill/>
        </p:spPr>
      </p:pic>
      <p:sp>
        <p:nvSpPr>
          <p:cNvPr id="10342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pic>
        <p:nvPicPr>
          <p:cNvPr id="103427" name="Picture 3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00298" y="2928934"/>
            <a:ext cx="1943100" cy="323850"/>
          </a:xfrm>
          <a:prstGeom prst="rect">
            <a:avLst/>
          </a:prstGeom>
          <a:noFill/>
        </p:spPr>
      </p:pic>
      <p:sp>
        <p:nvSpPr>
          <p:cNvPr id="103432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pic>
        <p:nvPicPr>
          <p:cNvPr id="103431" name="Picture 7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910273" y="3248026"/>
            <a:ext cx="161925" cy="323850"/>
          </a:xfrm>
          <a:prstGeom prst="rect">
            <a:avLst/>
          </a:prstGeom>
          <a:noFill/>
        </p:spPr>
      </p:pic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500826" y="3248026"/>
            <a:ext cx="1943100" cy="323850"/>
          </a:xfrm>
          <a:prstGeom prst="rect">
            <a:avLst/>
          </a:prstGeom>
          <a:noFill/>
        </p:spPr>
      </p:pic>
      <p:pic>
        <p:nvPicPr>
          <p:cNvPr id="44" name="Picture 1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000760" y="4071942"/>
            <a:ext cx="295275" cy="323850"/>
          </a:xfrm>
          <a:prstGeom prst="rect">
            <a:avLst/>
          </a:prstGeom>
          <a:noFill/>
        </p:spPr>
      </p:pic>
      <p:sp>
        <p:nvSpPr>
          <p:cNvPr id="103436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pic>
        <p:nvPicPr>
          <p:cNvPr id="103435" name="Picture 11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857488" y="4500570"/>
            <a:ext cx="3643338" cy="921115"/>
          </a:xfrm>
          <a:prstGeom prst="rect">
            <a:avLst/>
          </a:prstGeom>
          <a:noFill/>
        </p:spPr>
      </p:pic>
      <p:sp>
        <p:nvSpPr>
          <p:cNvPr id="103438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pic>
        <p:nvPicPr>
          <p:cNvPr id="103437" name="Picture 13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071802" y="5922598"/>
            <a:ext cx="3286148" cy="2924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dirty="0" smtClean="0"/>
              <a:t>The Frank-Wolfe (Flow Deviation)  Method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An important situation where the Frank-Wolfe method has an advantage :</a:t>
            </a:r>
          </a:p>
          <a:p>
            <a:pPr lvl="1"/>
            <a:r>
              <a:rPr lang="en-US" altLang="zh-TW" dirty="0" smtClean="0"/>
              <a:t>Suppose that one is not interested in obtaining optimal path flows, but only interest in the optimal total link flows      or just the value of optimal cost.</a:t>
            </a:r>
            <a:endParaRPr lang="zh-TW" altLang="en-US" dirty="0" smtClean="0"/>
          </a:p>
          <a:p>
            <a:r>
              <a:rPr lang="en-US" altLang="zh-TW" dirty="0" smtClean="0"/>
              <a:t>The amount of storage required in this implementation is relatively small, thereby allowing the solution of very large network problems.</a:t>
            </a:r>
          </a:p>
          <a:p>
            <a:pPr lvl="1"/>
            <a:r>
              <a:rPr lang="en-US" altLang="zh-TW" dirty="0" smtClean="0"/>
              <a:t>current total link flows</a:t>
            </a:r>
          </a:p>
          <a:p>
            <a:pPr lvl="1"/>
            <a:r>
              <a:rPr lang="en-US" altLang="zh-TW" dirty="0" smtClean="0"/>
              <a:t>current shortest paths for all OD pairs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6D04A-DB96-4154-943E-0EFDF2EC691B}" type="datetime1">
              <a:rPr lang="zh-TW" altLang="en-US" smtClean="0"/>
              <a:pPr/>
              <a:t>2009/6/1</a:t>
            </a:fld>
            <a:endParaRPr lang="zh-TW" altLang="en-US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OPLAB IM NTU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43</a:t>
            </a:fld>
            <a:endParaRPr lang="zh-TW" altLang="en-US"/>
          </a:p>
        </p:txBody>
      </p:sp>
      <p:sp>
        <p:nvSpPr>
          <p:cNvPr id="10752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sp>
        <p:nvSpPr>
          <p:cNvPr id="10752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sp>
        <p:nvSpPr>
          <p:cNvPr id="10752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pic>
        <p:nvPicPr>
          <p:cNvPr id="107525" name="Picture 5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15008" y="2847973"/>
            <a:ext cx="266700" cy="2952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Agenda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sz="2800" dirty="0" smtClean="0"/>
              <a:t>Introduction</a:t>
            </a:r>
          </a:p>
          <a:p>
            <a:r>
              <a:rPr lang="en-US" altLang="zh-TW" sz="2800" dirty="0" smtClean="0"/>
              <a:t>Performance Models</a:t>
            </a:r>
          </a:p>
          <a:p>
            <a:r>
              <a:rPr lang="en-US" altLang="zh-TW" sz="2800" dirty="0" smtClean="0"/>
              <a:t>Problem Formulation</a:t>
            </a:r>
          </a:p>
          <a:p>
            <a:r>
              <a:rPr lang="en-US" altLang="zh-TW" sz="2800" dirty="0" smtClean="0"/>
              <a:t>Characterization of Optimal Routing</a:t>
            </a:r>
          </a:p>
          <a:p>
            <a:r>
              <a:rPr lang="en-US" altLang="zh-TW" sz="2800" dirty="0" smtClean="0"/>
              <a:t>Feasible Direction Methods for Optimal Routing</a:t>
            </a:r>
          </a:p>
          <a:p>
            <a:r>
              <a:rPr lang="en-US" altLang="zh-TW" sz="2800" dirty="0" smtClean="0"/>
              <a:t>The Frank-Wolfe (Flow Deviation) Method</a:t>
            </a:r>
          </a:p>
          <a:p>
            <a:r>
              <a:rPr lang="en-US" altLang="zh-TW" sz="2800" dirty="0" smtClean="0"/>
              <a:t>Gradient Projection Methods for Optimal Routing</a:t>
            </a:r>
          </a:p>
          <a:p>
            <a:endParaRPr lang="zh-TW" altLang="en-US" sz="3600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71D3F-A75F-4150-90F7-4EB74EA2F212}" type="datetime1">
              <a:rPr lang="zh-TW" altLang="en-US" smtClean="0"/>
              <a:pPr/>
              <a:t>2009/6/1</a:t>
            </a:fld>
            <a:endParaRPr lang="zh-TW" altLang="en-US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44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OPLAB IM NTU</a:t>
            </a:r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dirty="0" smtClean="0"/>
              <a:t>Gradient Projection Methods for Optimal Routing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A class of feasible direction algorithms that are faster than the Frank-Wolfe method and lend themselves more readily to distributed implementation.</a:t>
            </a:r>
          </a:p>
          <a:p>
            <a:r>
              <a:rPr lang="en-US" altLang="zh-TW" dirty="0" smtClean="0"/>
              <a:t>These methods are also based on shortest paths and determine a MFDL path for every OD pair at each iteration.</a:t>
            </a:r>
          </a:p>
          <a:p>
            <a:r>
              <a:rPr lang="en-US" altLang="zh-TW" dirty="0" smtClean="0"/>
              <a:t>An increment of flow change is calculated for each path on the basis of the relative magnitudes of the path lengths and, sometimes, the second derivatives of the cost function.</a:t>
            </a:r>
          </a:p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6D04A-DB96-4154-943E-0EFDF2EC691B}" type="datetime1">
              <a:rPr lang="zh-TW" altLang="en-US" smtClean="0"/>
              <a:pPr/>
              <a:t>2009/6/1</a:t>
            </a:fld>
            <a:endParaRPr lang="zh-TW" altLang="en-US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OPLAB IM NTU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45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Consider the optimal routing problem</a:t>
            </a:r>
          </a:p>
          <a:p>
            <a:endParaRPr lang="en-US" altLang="zh-TW" dirty="0" smtClean="0"/>
          </a:p>
          <a:p>
            <a:endParaRPr lang="en-US" altLang="zh-TW" dirty="0" smtClean="0"/>
          </a:p>
          <a:p>
            <a:endParaRPr lang="en-US" altLang="zh-TW" dirty="0" smtClean="0"/>
          </a:p>
          <a:p>
            <a:r>
              <a:rPr lang="en-US" altLang="zh-TW" dirty="0" smtClean="0"/>
              <a:t>Assume that the second derivatives of </a:t>
            </a:r>
            <a:r>
              <a:rPr lang="zh-TW" altLang="en-US" dirty="0" smtClean="0"/>
              <a:t>      </a:t>
            </a:r>
            <a:r>
              <a:rPr lang="en-US" altLang="zh-TW" dirty="0" smtClean="0"/>
              <a:t>, denoted by              , are positive for all      . </a:t>
            </a:r>
          </a:p>
          <a:p>
            <a:r>
              <a:rPr lang="en-US" altLang="zh-TW" dirty="0" smtClean="0"/>
              <a:t>Let                  be the path flow vector obtained after k iterations and let         be the corresponding set of total link flows.</a:t>
            </a:r>
            <a:endParaRPr lang="zh-TW" altLang="en-US" dirty="0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dirty="0" smtClean="0"/>
              <a:t>Gradient Projection Methods for Optimal Routing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6D04A-DB96-4154-943E-0EFDF2EC691B}" type="datetime1">
              <a:rPr lang="zh-TW" altLang="en-US" smtClean="0"/>
              <a:pPr/>
              <a:t>2009/6/1</a:t>
            </a:fld>
            <a:endParaRPr lang="zh-TW" altLang="en-US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OPLAB IM NTU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46</a:t>
            </a:fld>
            <a:endParaRPr lang="zh-TW" altLang="en-US"/>
          </a:p>
        </p:txBody>
      </p:sp>
      <p:graphicFrame>
        <p:nvGraphicFramePr>
          <p:cNvPr id="9" name="物件 8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p:oleObj spid="_x0000_s104452" name="方程式" r:id="rId4" imgW="114120" imgH="215640" progId="Equation.3">
              <p:embed/>
            </p:oleObj>
          </a:graphicData>
        </a:graphic>
      </p:graphicFrame>
      <p:graphicFrame>
        <p:nvGraphicFramePr>
          <p:cNvPr id="11" name="物件 10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p:oleObj spid="_x0000_s104454" name="方程式" r:id="rId5" imgW="114120" imgH="215640" progId="Equation.3">
              <p:embed/>
            </p:oleObj>
          </a:graphicData>
        </a:graphic>
      </p:graphicFrame>
      <p:sp>
        <p:nvSpPr>
          <p:cNvPr id="104456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sp>
        <p:nvSpPr>
          <p:cNvPr id="104458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sp>
        <p:nvSpPr>
          <p:cNvPr id="104459" name="Rectangle 11"/>
          <p:cNvSpPr>
            <a:spLocks noChangeArrowheads="1"/>
          </p:cNvSpPr>
          <p:nvPr/>
        </p:nvSpPr>
        <p:spPr bwMode="auto">
          <a:xfrm>
            <a:off x="0" y="7810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zh-TW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新細明體" pitchFamily="18" charset="-120"/>
            </a:endParaRPr>
          </a:p>
        </p:txBody>
      </p:sp>
      <p:sp>
        <p:nvSpPr>
          <p:cNvPr id="104461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grpSp>
        <p:nvGrpSpPr>
          <p:cNvPr id="27" name="群組 26"/>
          <p:cNvGrpSpPr/>
          <p:nvPr/>
        </p:nvGrpSpPr>
        <p:grpSpPr>
          <a:xfrm>
            <a:off x="857224" y="2143116"/>
            <a:ext cx="6781826" cy="1571636"/>
            <a:chOff x="1500166" y="2143116"/>
            <a:chExt cx="6781826" cy="1571636"/>
          </a:xfrm>
        </p:grpSpPr>
        <p:pic>
          <p:nvPicPr>
            <p:cNvPr id="104455" name="Picture 7"/>
            <p:cNvPicPr>
              <a:picLocks noChangeAspect="1" noChangeArrowheads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500166" y="2924177"/>
              <a:ext cx="3667125" cy="790575"/>
            </a:xfrm>
            <a:prstGeom prst="rect">
              <a:avLst/>
            </a:prstGeom>
            <a:noFill/>
          </p:spPr>
        </p:pic>
        <p:pic>
          <p:nvPicPr>
            <p:cNvPr id="104457" name="Picture 9"/>
            <p:cNvPicPr>
              <a:picLocks noChangeAspect="1" noChangeArrowheads="1"/>
            </p:cNvPicPr>
            <p:nvPr/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4942" y="3033712"/>
              <a:ext cx="3067050" cy="323850"/>
            </a:xfrm>
            <a:prstGeom prst="rect">
              <a:avLst/>
            </a:prstGeom>
            <a:noFill/>
          </p:spPr>
        </p:pic>
        <p:pic>
          <p:nvPicPr>
            <p:cNvPr id="104460" name="Picture 12"/>
            <p:cNvPicPr>
              <a:picLocks noChangeAspect="1" noChangeArrowheads="1"/>
            </p:cNvPicPr>
            <p:nvPr/>
          </p:nvPicPr>
          <p:blipFill>
            <a:blip r:embed="rId8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500166" y="2143116"/>
              <a:ext cx="3467100" cy="790575"/>
            </a:xfrm>
            <a:prstGeom prst="rect">
              <a:avLst/>
            </a:prstGeom>
            <a:noFill/>
          </p:spPr>
        </p:pic>
      </p:grpSp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643570" y="3714752"/>
            <a:ext cx="361950" cy="361950"/>
          </a:xfrm>
          <a:prstGeom prst="rect">
            <a:avLst/>
          </a:prstGeom>
          <a:noFill/>
        </p:spPr>
      </p:pic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pic>
        <p:nvPicPr>
          <p:cNvPr id="12" name="Picture 9"/>
          <p:cNvPicPr>
            <a:picLocks noChangeAspect="1" noChangeArrowheads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14414" y="4071942"/>
            <a:ext cx="942975" cy="400050"/>
          </a:xfrm>
          <a:prstGeom prst="rect">
            <a:avLst/>
          </a:prstGeom>
          <a:noFill/>
        </p:spPr>
      </p:pic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pic>
        <p:nvPicPr>
          <p:cNvPr id="14" name="Picture 11"/>
          <p:cNvPicPr>
            <a:picLocks noChangeAspect="1" noChangeArrowheads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714876" y="4071942"/>
            <a:ext cx="323850" cy="361950"/>
          </a:xfrm>
          <a:prstGeom prst="rect">
            <a:avLst/>
          </a:prstGeom>
          <a:noFill/>
        </p:spPr>
      </p:pic>
      <p:sp>
        <p:nvSpPr>
          <p:cNvPr id="104462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pic>
        <p:nvPicPr>
          <p:cNvPr id="15" name="Picture 13"/>
          <p:cNvPicPr>
            <a:picLocks noChangeAspect="1" noChangeArrowheads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357290" y="4572008"/>
            <a:ext cx="1190625" cy="381000"/>
          </a:xfrm>
          <a:prstGeom prst="rect">
            <a:avLst/>
          </a:prstGeom>
          <a:noFill/>
        </p:spPr>
      </p:pic>
      <p:sp>
        <p:nvSpPr>
          <p:cNvPr id="104464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pic>
        <p:nvPicPr>
          <p:cNvPr id="104463" name="Picture 15"/>
          <p:cNvPicPr>
            <a:picLocks noChangeAspect="1" noChangeArrowheads="1"/>
          </p:cNvPicPr>
          <p:nvPr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957505" y="4929198"/>
            <a:ext cx="542925" cy="400050"/>
          </a:xfrm>
          <a:prstGeom prst="rect">
            <a:avLst/>
          </a:prstGeom>
          <a:noFill/>
        </p:spPr>
      </p:pic>
      <p:sp>
        <p:nvSpPr>
          <p:cNvPr id="26" name="文字方塊 25"/>
          <p:cNvSpPr txBox="1"/>
          <p:nvPr/>
        </p:nvSpPr>
        <p:spPr>
          <a:xfrm>
            <a:off x="7929554" y="3000372"/>
            <a:ext cx="12144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(5.77)</a:t>
            </a:r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dirty="0" smtClean="0"/>
              <a:t>Gradient Projection Methods for Optimal Routing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For each OD pair </a:t>
            </a:r>
            <a:r>
              <a:rPr lang="en-US" altLang="zh-TW" i="1" dirty="0" smtClean="0"/>
              <a:t>w</a:t>
            </a:r>
            <a:r>
              <a:rPr lang="en-US" altLang="zh-TW" dirty="0" smtClean="0"/>
              <a:t>, let       be an MFDL path.</a:t>
            </a:r>
          </a:p>
          <a:p>
            <a:r>
              <a:rPr lang="en-US" altLang="zh-TW" dirty="0" smtClean="0"/>
              <a:t>The optimal routing problem (5.77) be converted to a problem involving only positivity constraints while eliminating the equality constraints</a:t>
            </a:r>
          </a:p>
          <a:p>
            <a:endParaRPr lang="en-US" altLang="zh-TW" dirty="0" smtClean="0"/>
          </a:p>
          <a:p>
            <a:pPr>
              <a:buNone/>
            </a:pPr>
            <a:r>
              <a:rPr lang="en-US" altLang="zh-TW" dirty="0" smtClean="0"/>
              <a:t>	For each </a:t>
            </a:r>
            <a:r>
              <a:rPr lang="en-US" altLang="zh-TW" i="1" dirty="0" smtClean="0"/>
              <a:t>w</a:t>
            </a:r>
            <a:r>
              <a:rPr lang="en-US" altLang="zh-TW" dirty="0" smtClean="0"/>
              <a:t>,        is substituted in the cost function D(x) using the equation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6D04A-DB96-4154-943E-0EFDF2EC691B}" type="datetime1">
              <a:rPr lang="zh-TW" altLang="en-US" smtClean="0"/>
              <a:pPr/>
              <a:t>2009/6/1</a:t>
            </a:fld>
            <a:endParaRPr lang="zh-TW" altLang="en-US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OPLAB IM NTU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47</a:t>
            </a:fld>
            <a:endParaRPr lang="zh-TW" altLang="en-US"/>
          </a:p>
        </p:txBody>
      </p:sp>
      <p:sp>
        <p:nvSpPr>
          <p:cNvPr id="10957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pic>
        <p:nvPicPr>
          <p:cNvPr id="109569" name="Picture 1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857620" y="1643050"/>
            <a:ext cx="323850" cy="323850"/>
          </a:xfrm>
          <a:prstGeom prst="rect">
            <a:avLst/>
          </a:prstGeom>
          <a:noFill/>
        </p:spPr>
      </p:pic>
      <p:sp>
        <p:nvSpPr>
          <p:cNvPr id="10957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pic>
        <p:nvPicPr>
          <p:cNvPr id="109571" name="Picture 3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643306" y="3143248"/>
            <a:ext cx="1638300" cy="790575"/>
          </a:xfrm>
          <a:prstGeom prst="rect">
            <a:avLst/>
          </a:prstGeom>
          <a:noFill/>
        </p:spPr>
      </p:pic>
      <p:sp>
        <p:nvSpPr>
          <p:cNvPr id="109574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pic>
        <p:nvPicPr>
          <p:cNvPr id="109573" name="Picture 5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357422" y="3929066"/>
            <a:ext cx="428625" cy="361950"/>
          </a:xfrm>
          <a:prstGeom prst="rect">
            <a:avLst/>
          </a:prstGeom>
          <a:noFill/>
        </p:spPr>
      </p:pic>
      <p:sp>
        <p:nvSpPr>
          <p:cNvPr id="109575" name="Rectangle 7"/>
          <p:cNvSpPr>
            <a:spLocks noChangeArrowheads="1"/>
          </p:cNvSpPr>
          <p:nvPr/>
        </p:nvSpPr>
        <p:spPr bwMode="auto">
          <a:xfrm>
            <a:off x="0" y="81915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zh-TW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新細明體" pitchFamily="18" charset="-120"/>
            </a:endParaRPr>
          </a:p>
        </p:txBody>
      </p:sp>
      <p:sp>
        <p:nvSpPr>
          <p:cNvPr id="10957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pic>
        <p:nvPicPr>
          <p:cNvPr id="109576" name="Picture 8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428992" y="4500570"/>
            <a:ext cx="2343150" cy="1009650"/>
          </a:xfrm>
          <a:prstGeom prst="rect">
            <a:avLst/>
          </a:prstGeom>
          <a:noFill/>
        </p:spPr>
      </p:pic>
      <p:sp>
        <p:nvSpPr>
          <p:cNvPr id="17" name="文字方塊 16"/>
          <p:cNvSpPr txBox="1"/>
          <p:nvPr/>
        </p:nvSpPr>
        <p:spPr>
          <a:xfrm>
            <a:off x="7072330" y="4643446"/>
            <a:ext cx="12144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(5.78)</a:t>
            </a:r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dirty="0" smtClean="0"/>
              <a:t>Gradient Projection Methods for Optimal Routing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altLang="zh-TW" dirty="0" smtClean="0"/>
              <a:t>	thereby obtaining a problem of the form</a:t>
            </a:r>
          </a:p>
          <a:p>
            <a:pPr>
              <a:buNone/>
            </a:pPr>
            <a:endParaRPr lang="en-US" altLang="zh-TW" dirty="0" smtClean="0"/>
          </a:p>
          <a:p>
            <a:pPr>
              <a:buNone/>
            </a:pPr>
            <a:endParaRPr lang="en-US" altLang="zh-TW" dirty="0" smtClean="0"/>
          </a:p>
          <a:p>
            <a:pPr>
              <a:buNone/>
            </a:pPr>
            <a:r>
              <a:rPr lang="en-US" altLang="zh-TW" dirty="0" smtClean="0"/>
              <a:t>	</a:t>
            </a:r>
          </a:p>
          <a:p>
            <a:pPr>
              <a:buNone/>
            </a:pPr>
            <a:r>
              <a:rPr lang="en-US" altLang="zh-TW" dirty="0" smtClean="0"/>
              <a:t>	where     is the vector of all path flows which are not MFDL paths.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6D04A-DB96-4154-943E-0EFDF2EC691B}" type="datetime1">
              <a:rPr lang="zh-TW" altLang="en-US" smtClean="0"/>
              <a:pPr/>
              <a:t>2009/6/1</a:t>
            </a:fld>
            <a:endParaRPr lang="zh-TW" altLang="en-US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OPLAB IM NTU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48</a:t>
            </a:fld>
            <a:endParaRPr lang="zh-TW" altLang="en-US"/>
          </a:p>
        </p:txBody>
      </p:sp>
      <p:sp>
        <p:nvSpPr>
          <p:cNvPr id="11059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sp>
        <p:nvSpPr>
          <p:cNvPr id="11059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sp>
        <p:nvSpPr>
          <p:cNvPr id="110598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pic>
        <p:nvPicPr>
          <p:cNvPr id="110597" name="Picture 5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00166" y="2300282"/>
            <a:ext cx="1771650" cy="342900"/>
          </a:xfrm>
          <a:prstGeom prst="rect">
            <a:avLst/>
          </a:prstGeom>
          <a:noFill/>
        </p:spPr>
      </p:pic>
      <p:sp>
        <p:nvSpPr>
          <p:cNvPr id="110599" name="Rectangle 7"/>
          <p:cNvSpPr>
            <a:spLocks noChangeArrowheads="1"/>
          </p:cNvSpPr>
          <p:nvPr/>
        </p:nvSpPr>
        <p:spPr bwMode="auto">
          <a:xfrm>
            <a:off x="0" y="800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zh-TW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新細明體" pitchFamily="18" charset="-120"/>
            </a:endParaRPr>
          </a:p>
        </p:txBody>
      </p:sp>
      <p:sp>
        <p:nvSpPr>
          <p:cNvPr id="110601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pic>
        <p:nvPicPr>
          <p:cNvPr id="110600" name="Picture 8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85918" y="3714752"/>
            <a:ext cx="161925" cy="323850"/>
          </a:xfrm>
          <a:prstGeom prst="rect">
            <a:avLst/>
          </a:prstGeom>
          <a:noFill/>
        </p:spPr>
      </p:pic>
      <p:sp>
        <p:nvSpPr>
          <p:cNvPr id="110605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pic>
        <p:nvPicPr>
          <p:cNvPr id="110604" name="Picture 12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00166" y="2852736"/>
            <a:ext cx="2457450" cy="361950"/>
          </a:xfrm>
          <a:prstGeom prst="rect">
            <a:avLst/>
          </a:prstGeom>
          <a:noFill/>
        </p:spPr>
      </p:pic>
      <p:sp>
        <p:nvSpPr>
          <p:cNvPr id="110607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pic>
        <p:nvPicPr>
          <p:cNvPr id="110606" name="Picture 14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857620" y="2819398"/>
            <a:ext cx="3409950" cy="323850"/>
          </a:xfrm>
          <a:prstGeom prst="rect">
            <a:avLst/>
          </a:prstGeom>
          <a:noFill/>
        </p:spPr>
      </p:pic>
      <p:sp>
        <p:nvSpPr>
          <p:cNvPr id="110609" name="Rectangle 1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sp>
        <p:nvSpPr>
          <p:cNvPr id="110611" name="Rectangle 1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sp>
        <p:nvSpPr>
          <p:cNvPr id="26" name="文字方塊 25"/>
          <p:cNvSpPr txBox="1"/>
          <p:nvPr/>
        </p:nvSpPr>
        <p:spPr>
          <a:xfrm>
            <a:off x="7715272" y="2786058"/>
            <a:ext cx="12144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(5.79)</a:t>
            </a:r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dirty="0" smtClean="0"/>
              <a:t>Gradient Projection Methods for Optimal Routing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We now calculate the derivatives that will be needed to apply the scaled projection iteration to the problem of Eq. (5.79).</a:t>
            </a:r>
          </a:p>
          <a:p>
            <a:r>
              <a:rPr lang="en-US" altLang="zh-TW" dirty="0" smtClean="0"/>
              <a:t>Using (5.78) and the definition of         , we obtain</a:t>
            </a:r>
          </a:p>
          <a:p>
            <a:endParaRPr lang="en-US" altLang="zh-TW" dirty="0" smtClean="0"/>
          </a:p>
          <a:p>
            <a:endParaRPr lang="en-US" altLang="zh-TW" dirty="0" smtClean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6D04A-DB96-4154-943E-0EFDF2EC691B}" type="datetime1">
              <a:rPr lang="zh-TW" altLang="en-US" smtClean="0"/>
              <a:pPr/>
              <a:t>2009/6/1</a:t>
            </a:fld>
            <a:endParaRPr lang="zh-TW" altLang="en-US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OPLAB IM NTU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49</a:t>
            </a:fld>
            <a:endParaRPr lang="zh-TW" altLang="en-US"/>
          </a:p>
        </p:txBody>
      </p:sp>
      <p:sp>
        <p:nvSpPr>
          <p:cNvPr id="1116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pic>
        <p:nvPicPr>
          <p:cNvPr id="111617" name="Picture 1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72066" y="2571744"/>
            <a:ext cx="590550" cy="342900"/>
          </a:xfrm>
          <a:prstGeom prst="rect">
            <a:avLst/>
          </a:prstGeom>
          <a:noFill/>
        </p:spPr>
      </p:pic>
      <p:sp>
        <p:nvSpPr>
          <p:cNvPr id="11162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grpSp>
        <p:nvGrpSpPr>
          <p:cNvPr id="13" name="群組 12"/>
          <p:cNvGrpSpPr/>
          <p:nvPr/>
        </p:nvGrpSpPr>
        <p:grpSpPr>
          <a:xfrm>
            <a:off x="928662" y="3000373"/>
            <a:ext cx="5429288" cy="500066"/>
            <a:chOff x="1071538" y="4000504"/>
            <a:chExt cx="6858048" cy="790575"/>
          </a:xfrm>
        </p:grpSpPr>
        <p:pic>
          <p:nvPicPr>
            <p:cNvPr id="11" name="Picture 16"/>
            <p:cNvPicPr>
              <a:picLocks noChangeAspect="1" noChangeArrowheads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748236" y="4176720"/>
              <a:ext cx="3181350" cy="323850"/>
            </a:xfrm>
            <a:prstGeom prst="rect">
              <a:avLst/>
            </a:prstGeom>
            <a:noFill/>
          </p:spPr>
        </p:pic>
        <p:pic>
          <p:nvPicPr>
            <p:cNvPr id="12" name="Picture 18"/>
            <p:cNvPicPr>
              <a:picLocks noChangeAspect="1" noChangeArrowheads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071538" y="4000504"/>
              <a:ext cx="3486150" cy="790575"/>
            </a:xfrm>
            <a:prstGeom prst="rect">
              <a:avLst/>
            </a:prstGeom>
            <a:noFill/>
          </p:spPr>
        </p:pic>
      </p:grpSp>
      <p:sp>
        <p:nvSpPr>
          <p:cNvPr id="14" name="文字方塊 13"/>
          <p:cNvSpPr txBox="1"/>
          <p:nvPr/>
        </p:nvSpPr>
        <p:spPr>
          <a:xfrm>
            <a:off x="6786578" y="3000372"/>
            <a:ext cx="12144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(5.80)</a:t>
            </a:r>
            <a:endParaRPr lang="zh-TW" altLang="en-US" dirty="0"/>
          </a:p>
        </p:txBody>
      </p:sp>
      <p:sp>
        <p:nvSpPr>
          <p:cNvPr id="111622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sp>
        <p:nvSpPr>
          <p:cNvPr id="111624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sp>
        <p:nvSpPr>
          <p:cNvPr id="111626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grpSp>
        <p:nvGrpSpPr>
          <p:cNvPr id="25" name="群組 24"/>
          <p:cNvGrpSpPr/>
          <p:nvPr/>
        </p:nvGrpSpPr>
        <p:grpSpPr>
          <a:xfrm>
            <a:off x="1000100" y="4714884"/>
            <a:ext cx="6143668" cy="714380"/>
            <a:chOff x="1000100" y="4714884"/>
            <a:chExt cx="7110438" cy="933450"/>
          </a:xfrm>
        </p:grpSpPr>
        <p:pic>
          <p:nvPicPr>
            <p:cNvPr id="111623" name="Picture 7"/>
            <p:cNvPicPr>
              <a:picLocks noChangeAspect="1" noChangeArrowheads="1"/>
            </p:cNvPicPr>
            <p:nvPr/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000100" y="4714884"/>
              <a:ext cx="3257550" cy="933450"/>
            </a:xfrm>
            <a:prstGeom prst="rect">
              <a:avLst/>
            </a:prstGeom>
            <a:noFill/>
          </p:spPr>
        </p:pic>
        <p:pic>
          <p:nvPicPr>
            <p:cNvPr id="111625" name="Picture 9"/>
            <p:cNvPicPr>
              <a:picLocks noChangeAspect="1" noChangeArrowheads="1"/>
            </p:cNvPicPr>
            <p:nvPr/>
          </p:nvPicPr>
          <p:blipFill>
            <a:blip r:embed="rId8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643438" y="5000636"/>
              <a:ext cx="3467100" cy="323850"/>
            </a:xfrm>
            <a:prstGeom prst="rect">
              <a:avLst/>
            </a:prstGeom>
            <a:noFill/>
          </p:spPr>
        </p:pic>
      </p:grpSp>
      <p:sp>
        <p:nvSpPr>
          <p:cNvPr id="111627" name="Rectangle 11"/>
          <p:cNvSpPr>
            <a:spLocks noChangeArrowheads="1"/>
          </p:cNvSpPr>
          <p:nvPr/>
        </p:nvSpPr>
        <p:spPr bwMode="auto">
          <a:xfrm>
            <a:off x="0" y="78105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zh-TW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新細明體" pitchFamily="18" charset="-120"/>
            </a:endParaRPr>
          </a:p>
        </p:txBody>
      </p:sp>
      <p:sp>
        <p:nvSpPr>
          <p:cNvPr id="111629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graphicFrame>
        <p:nvGraphicFramePr>
          <p:cNvPr id="24" name="物件 23"/>
          <p:cNvGraphicFramePr>
            <a:graphicFrameLocks noChangeAspect="1"/>
          </p:cNvGraphicFramePr>
          <p:nvPr/>
        </p:nvGraphicFramePr>
        <p:xfrm>
          <a:off x="2500298" y="5523381"/>
          <a:ext cx="4357719" cy="691701"/>
        </p:xfrm>
        <a:graphic>
          <a:graphicData uri="http://schemas.openxmlformats.org/presentationml/2006/ole">
            <p:oleObj spid="_x0000_s111630" name="方程式" r:id="rId9" imgW="3200400" imgH="507960" progId="Equation.3">
              <p:embed/>
            </p:oleObj>
          </a:graphicData>
        </a:graphic>
      </p:graphicFrame>
      <p:sp>
        <p:nvSpPr>
          <p:cNvPr id="26" name="文字方塊 25"/>
          <p:cNvSpPr txBox="1"/>
          <p:nvPr/>
        </p:nvSpPr>
        <p:spPr>
          <a:xfrm>
            <a:off x="4143372" y="3738565"/>
            <a:ext cx="12144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(5.81)</a:t>
            </a:r>
            <a:endParaRPr lang="zh-TW" altLang="en-US" dirty="0"/>
          </a:p>
        </p:txBody>
      </p:sp>
      <p:sp>
        <p:nvSpPr>
          <p:cNvPr id="27" name="文字方塊 26"/>
          <p:cNvSpPr txBox="1"/>
          <p:nvPr/>
        </p:nvSpPr>
        <p:spPr>
          <a:xfrm>
            <a:off x="7572396" y="4857760"/>
            <a:ext cx="12144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(5.82)</a:t>
            </a:r>
            <a:endParaRPr lang="zh-TW" altLang="en-US" dirty="0"/>
          </a:p>
        </p:txBody>
      </p:sp>
      <p:sp>
        <p:nvSpPr>
          <p:cNvPr id="111632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pic>
        <p:nvPicPr>
          <p:cNvPr id="111631" name="Picture 15"/>
          <p:cNvPicPr>
            <a:picLocks noChangeAspect="1" noChangeArrowheads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28663" y="3595689"/>
            <a:ext cx="2928958" cy="97631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dirty="0" smtClean="0"/>
              <a:t>Gradient Projection Methods for Optimal Routing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The iteration takes the form</a:t>
            </a:r>
          </a:p>
          <a:p>
            <a:endParaRPr lang="en-US" altLang="zh-TW" dirty="0" smtClean="0"/>
          </a:p>
          <a:p>
            <a:endParaRPr lang="en-US" altLang="zh-TW" dirty="0" smtClean="0"/>
          </a:p>
          <a:p>
            <a:pPr>
              <a:buNone/>
            </a:pPr>
            <a:r>
              <a:rPr lang="en-US" altLang="zh-TW" dirty="0" smtClean="0"/>
              <a:t>	</a:t>
            </a:r>
          </a:p>
          <a:p>
            <a:pPr>
              <a:buNone/>
            </a:pPr>
            <a:r>
              <a:rPr lang="en-US" altLang="zh-TW" dirty="0" smtClean="0"/>
              <a:t>	where       and        are the first derivative lengths of the paths </a:t>
            </a:r>
            <a:r>
              <a:rPr lang="en-US" altLang="zh-TW" i="1" dirty="0" smtClean="0"/>
              <a:t>p</a:t>
            </a:r>
            <a:r>
              <a:rPr lang="en-US" altLang="zh-TW" dirty="0" smtClean="0"/>
              <a:t> and       given by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6D04A-DB96-4154-943E-0EFDF2EC691B}" type="datetime1">
              <a:rPr lang="zh-TW" altLang="en-US" smtClean="0"/>
              <a:pPr/>
              <a:t>2009/6/1</a:t>
            </a:fld>
            <a:endParaRPr lang="zh-TW" altLang="en-US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OPLAB IM NTU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50</a:t>
            </a:fld>
            <a:endParaRPr lang="zh-TW" altLang="en-US"/>
          </a:p>
        </p:txBody>
      </p:sp>
      <p:sp>
        <p:nvSpPr>
          <p:cNvPr id="11264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sp>
        <p:nvSpPr>
          <p:cNvPr id="112644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grpSp>
        <p:nvGrpSpPr>
          <p:cNvPr id="32" name="群組 31"/>
          <p:cNvGrpSpPr/>
          <p:nvPr/>
        </p:nvGrpSpPr>
        <p:grpSpPr>
          <a:xfrm>
            <a:off x="928662" y="2143116"/>
            <a:ext cx="6115066" cy="823916"/>
            <a:chOff x="928662" y="2143116"/>
            <a:chExt cx="6115066" cy="823916"/>
          </a:xfrm>
        </p:grpSpPr>
        <p:pic>
          <p:nvPicPr>
            <p:cNvPr id="112641" name="Picture 1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928662" y="2143116"/>
              <a:ext cx="4743450" cy="466725"/>
            </a:xfrm>
            <a:prstGeom prst="rect">
              <a:avLst/>
            </a:prstGeom>
            <a:noFill/>
          </p:spPr>
        </p:pic>
        <p:pic>
          <p:nvPicPr>
            <p:cNvPr id="112643" name="Picture 3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3214678" y="2643182"/>
              <a:ext cx="3829050" cy="323850"/>
            </a:xfrm>
            <a:prstGeom prst="rect">
              <a:avLst/>
            </a:prstGeom>
            <a:noFill/>
          </p:spPr>
        </p:pic>
      </p:grpSp>
      <p:sp>
        <p:nvSpPr>
          <p:cNvPr id="112645" name="Rectangle 5"/>
          <p:cNvSpPr>
            <a:spLocks noChangeArrowheads="1"/>
          </p:cNvSpPr>
          <p:nvPr/>
        </p:nvSpPr>
        <p:spPr bwMode="auto">
          <a:xfrm>
            <a:off x="0" y="78105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zh-TW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新細明體" pitchFamily="18" charset="-120"/>
            </a:endParaRPr>
          </a:p>
        </p:txBody>
      </p:sp>
      <p:sp>
        <p:nvSpPr>
          <p:cNvPr id="112647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pic>
        <p:nvPicPr>
          <p:cNvPr id="112646" name="Picture 6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85918" y="3748097"/>
            <a:ext cx="304800" cy="361950"/>
          </a:xfrm>
          <a:prstGeom prst="rect">
            <a:avLst/>
          </a:prstGeom>
          <a:noFill/>
        </p:spPr>
      </p:pic>
      <p:sp>
        <p:nvSpPr>
          <p:cNvPr id="112649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pic>
        <p:nvPicPr>
          <p:cNvPr id="112648" name="Picture 8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643174" y="3748097"/>
            <a:ext cx="447675" cy="361950"/>
          </a:xfrm>
          <a:prstGeom prst="rect">
            <a:avLst/>
          </a:prstGeom>
          <a:noFill/>
        </p:spPr>
      </p:pic>
      <p:sp>
        <p:nvSpPr>
          <p:cNvPr id="112651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pic>
        <p:nvPicPr>
          <p:cNvPr id="112650" name="Picture 10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28728" y="4105287"/>
            <a:ext cx="323850" cy="323850"/>
          </a:xfrm>
          <a:prstGeom prst="rect">
            <a:avLst/>
          </a:prstGeom>
          <a:noFill/>
        </p:spPr>
      </p:pic>
      <p:sp>
        <p:nvSpPr>
          <p:cNvPr id="112653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pic>
        <p:nvPicPr>
          <p:cNvPr id="112652" name="Picture 12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357290" y="4605353"/>
            <a:ext cx="2847975" cy="1038225"/>
          </a:xfrm>
          <a:prstGeom prst="rect">
            <a:avLst/>
          </a:prstGeom>
          <a:noFill/>
        </p:spPr>
      </p:pic>
      <p:sp>
        <p:nvSpPr>
          <p:cNvPr id="112655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pic>
        <p:nvPicPr>
          <p:cNvPr id="112654" name="Picture 14"/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00628" y="4605353"/>
            <a:ext cx="2990850" cy="1038225"/>
          </a:xfrm>
          <a:prstGeom prst="rect">
            <a:avLst/>
          </a:prstGeom>
          <a:noFill/>
        </p:spPr>
      </p:pic>
      <p:sp>
        <p:nvSpPr>
          <p:cNvPr id="112663" name="Rectangle 2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pic>
        <p:nvPicPr>
          <p:cNvPr id="112662" name="Picture 22"/>
          <p:cNvPicPr>
            <a:picLocks noChangeAspect="1" noChangeArrowheads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90575" y="3143248"/>
            <a:ext cx="1895475" cy="400050"/>
          </a:xfrm>
          <a:prstGeom prst="rect">
            <a:avLst/>
          </a:prstGeom>
          <a:noFill/>
        </p:spPr>
      </p:pic>
      <p:sp>
        <p:nvSpPr>
          <p:cNvPr id="30" name="文字方塊 29"/>
          <p:cNvSpPr txBox="1"/>
          <p:nvPr/>
        </p:nvSpPr>
        <p:spPr>
          <a:xfrm>
            <a:off x="7715272" y="3071810"/>
            <a:ext cx="12144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(5.83)</a:t>
            </a:r>
            <a:endParaRPr lang="zh-TW" altLang="en-US" dirty="0"/>
          </a:p>
        </p:txBody>
      </p:sp>
      <p:sp>
        <p:nvSpPr>
          <p:cNvPr id="31" name="文字方塊 30"/>
          <p:cNvSpPr txBox="1"/>
          <p:nvPr/>
        </p:nvSpPr>
        <p:spPr>
          <a:xfrm>
            <a:off x="8286776" y="4643446"/>
            <a:ext cx="857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(5.84)</a:t>
            </a:r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dirty="0" smtClean="0"/>
              <a:t>Gradient Projection Methods for Optimal Routing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and       is the “second derivative length”</a:t>
            </a:r>
          </a:p>
          <a:p>
            <a:endParaRPr lang="en-US" altLang="zh-TW" dirty="0" smtClean="0"/>
          </a:p>
          <a:p>
            <a:endParaRPr lang="en-US" altLang="zh-TW" dirty="0" smtClean="0"/>
          </a:p>
          <a:p>
            <a:r>
              <a:rPr lang="en-US" altLang="zh-TW" dirty="0" smtClean="0"/>
              <a:t>The </a:t>
            </a:r>
            <a:r>
              <a:rPr lang="en-US" altLang="zh-TW" dirty="0" err="1" smtClean="0"/>
              <a:t>stepsize</a:t>
            </a:r>
            <a:r>
              <a:rPr lang="en-US" altLang="zh-TW" dirty="0" smtClean="0"/>
              <a:t>        is some positive scalar which may be chosen by a variety of methods. For example,      can be chosen by some form of line minimization.</a:t>
            </a:r>
          </a:p>
          <a:p>
            <a:r>
              <a:rPr lang="en-US" altLang="zh-TW" dirty="0" err="1" smtClean="0"/>
              <a:t>Eqs</a:t>
            </a:r>
            <a:r>
              <a:rPr lang="en-US" altLang="zh-TW" dirty="0" smtClean="0"/>
              <a:t>. (5.83) to (5.85) as </a:t>
            </a:r>
            <a:r>
              <a:rPr lang="en-US" altLang="zh-TW" i="1" dirty="0" smtClean="0"/>
              <a:t>projection algorithm.</a:t>
            </a:r>
            <a:endParaRPr lang="en-US" altLang="zh-TW" dirty="0" smtClean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6D04A-DB96-4154-943E-0EFDF2EC691B}" type="datetime1">
              <a:rPr lang="zh-TW" altLang="en-US" smtClean="0"/>
              <a:pPr/>
              <a:t>2009/6/1</a:t>
            </a:fld>
            <a:endParaRPr lang="zh-TW" altLang="en-US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OPLAB IM NTU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51</a:t>
            </a:fld>
            <a:endParaRPr lang="zh-TW" altLang="en-US"/>
          </a:p>
        </p:txBody>
      </p:sp>
      <p:sp>
        <p:nvSpPr>
          <p:cNvPr id="16589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pic>
        <p:nvPicPr>
          <p:cNvPr id="165889" name="Picture 1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357554" y="2071678"/>
            <a:ext cx="2362200" cy="819150"/>
          </a:xfrm>
          <a:prstGeom prst="rect">
            <a:avLst/>
          </a:prstGeom>
          <a:noFill/>
        </p:spPr>
      </p:pic>
      <p:sp>
        <p:nvSpPr>
          <p:cNvPr id="16589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pic>
        <p:nvPicPr>
          <p:cNvPr id="165891" name="Picture 3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28728" y="1643050"/>
            <a:ext cx="333375" cy="361950"/>
          </a:xfrm>
          <a:prstGeom prst="rect">
            <a:avLst/>
          </a:prstGeom>
          <a:noFill/>
        </p:spPr>
      </p:pic>
      <p:sp>
        <p:nvSpPr>
          <p:cNvPr id="11" name="文字方塊 10"/>
          <p:cNvSpPr txBox="1"/>
          <p:nvPr/>
        </p:nvSpPr>
        <p:spPr>
          <a:xfrm>
            <a:off x="6500826" y="2143116"/>
            <a:ext cx="12144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(5.85)</a:t>
            </a:r>
            <a:endParaRPr lang="zh-TW" altLang="en-US" dirty="0"/>
          </a:p>
        </p:txBody>
      </p:sp>
      <p:sp>
        <p:nvSpPr>
          <p:cNvPr id="165894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pic>
        <p:nvPicPr>
          <p:cNvPr id="165893" name="Picture 5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71736" y="3214686"/>
            <a:ext cx="323850" cy="342900"/>
          </a:xfrm>
          <a:prstGeom prst="rect">
            <a:avLst/>
          </a:prstGeom>
          <a:noFill/>
        </p:spPr>
      </p:pic>
      <p:sp>
        <p:nvSpPr>
          <p:cNvPr id="165896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pic>
        <p:nvPicPr>
          <p:cNvPr id="165895" name="Picture 7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572132" y="3571876"/>
            <a:ext cx="323850" cy="3429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6D04A-DB96-4154-943E-0EFDF2EC691B}" type="datetime1">
              <a:rPr lang="zh-TW" altLang="en-US" smtClean="0"/>
              <a:pPr/>
              <a:t>2009/6/1</a:t>
            </a:fld>
            <a:endParaRPr lang="zh-TW" altLang="en-US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OPLAB IM NTU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52</a:t>
            </a:fld>
            <a:endParaRPr lang="zh-TW" altLang="en-US"/>
          </a:p>
        </p:txBody>
      </p:sp>
      <p:sp>
        <p:nvSpPr>
          <p:cNvPr id="8" name="橢圓 7"/>
          <p:cNvSpPr/>
          <p:nvPr/>
        </p:nvSpPr>
        <p:spPr>
          <a:xfrm>
            <a:off x="4214810" y="2214554"/>
            <a:ext cx="1214446" cy="2500330"/>
          </a:xfrm>
          <a:prstGeom prst="ellipse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橢圓 8"/>
          <p:cNvSpPr/>
          <p:nvPr/>
        </p:nvSpPr>
        <p:spPr>
          <a:xfrm>
            <a:off x="4500562" y="2744679"/>
            <a:ext cx="642942" cy="1453248"/>
          </a:xfrm>
          <a:prstGeom prst="ellipse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橢圓 9"/>
          <p:cNvSpPr/>
          <p:nvPr/>
        </p:nvSpPr>
        <p:spPr>
          <a:xfrm>
            <a:off x="4627417" y="3150347"/>
            <a:ext cx="381750" cy="682378"/>
          </a:xfrm>
          <a:prstGeom prst="ellipse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等腰三角形 10"/>
          <p:cNvSpPr/>
          <p:nvPr/>
        </p:nvSpPr>
        <p:spPr>
          <a:xfrm>
            <a:off x="3185252" y="720900"/>
            <a:ext cx="3266079" cy="2429447"/>
          </a:xfrm>
          <a:prstGeom prst="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" name="文字方塊 11"/>
          <p:cNvSpPr txBox="1"/>
          <p:nvPr/>
        </p:nvSpPr>
        <p:spPr>
          <a:xfrm>
            <a:off x="2624922" y="3150347"/>
            <a:ext cx="9420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(1, 0, 0)</a:t>
            </a:r>
            <a:endParaRPr lang="zh-TW" altLang="en-US" dirty="0"/>
          </a:p>
        </p:txBody>
      </p:sp>
      <p:sp>
        <p:nvSpPr>
          <p:cNvPr id="13" name="文字方塊 12"/>
          <p:cNvSpPr txBox="1"/>
          <p:nvPr/>
        </p:nvSpPr>
        <p:spPr>
          <a:xfrm>
            <a:off x="6154414" y="3150347"/>
            <a:ext cx="11139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(0, 1, 0)</a:t>
            </a:r>
            <a:endParaRPr lang="zh-TW" altLang="en-US" dirty="0"/>
          </a:p>
        </p:txBody>
      </p:sp>
      <p:sp>
        <p:nvSpPr>
          <p:cNvPr id="14" name="文字方塊 13"/>
          <p:cNvSpPr txBox="1"/>
          <p:nvPr/>
        </p:nvSpPr>
        <p:spPr>
          <a:xfrm>
            <a:off x="4754666" y="500042"/>
            <a:ext cx="1013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(0, 0, 1)</a:t>
            </a:r>
            <a:endParaRPr lang="zh-TW" altLang="en-US" dirty="0"/>
          </a:p>
        </p:txBody>
      </p:sp>
      <p:sp>
        <p:nvSpPr>
          <p:cNvPr id="15" name="流程圖: 接點 14"/>
          <p:cNvSpPr/>
          <p:nvPr/>
        </p:nvSpPr>
        <p:spPr>
          <a:xfrm>
            <a:off x="4372917" y="2443599"/>
            <a:ext cx="84833" cy="88344"/>
          </a:xfrm>
          <a:prstGeom prst="flowChartConnector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3" name="流程圖: 接點 22"/>
          <p:cNvSpPr/>
          <p:nvPr/>
        </p:nvSpPr>
        <p:spPr>
          <a:xfrm>
            <a:off x="4754667" y="3062003"/>
            <a:ext cx="127250" cy="132515"/>
          </a:xfrm>
          <a:prstGeom prst="flowChartConnector">
            <a:avLst/>
          </a:prstGeom>
          <a:solidFill>
            <a:srgbClr val="D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aphicFrame>
        <p:nvGraphicFramePr>
          <p:cNvPr id="24" name="物件 23"/>
          <p:cNvGraphicFramePr>
            <a:graphicFrameLocks noChangeAspect="1"/>
          </p:cNvGraphicFramePr>
          <p:nvPr/>
        </p:nvGraphicFramePr>
        <p:xfrm>
          <a:off x="2839237" y="2839876"/>
          <a:ext cx="473266" cy="354643"/>
        </p:xfrm>
        <a:graphic>
          <a:graphicData uri="http://schemas.openxmlformats.org/presentationml/2006/ole">
            <p:oleObj spid="_x0000_s113666" name="文件" r:id="rId4" imgW="620920" imgH="457164" progId="Word.Document.12">
              <p:embed/>
            </p:oleObj>
          </a:graphicData>
        </a:graphic>
      </p:graphicFrame>
      <p:graphicFrame>
        <p:nvGraphicFramePr>
          <p:cNvPr id="25" name="Object 3"/>
          <p:cNvGraphicFramePr>
            <a:graphicFrameLocks noChangeAspect="1"/>
          </p:cNvGraphicFramePr>
          <p:nvPr/>
        </p:nvGraphicFramePr>
        <p:xfrm>
          <a:off x="6366498" y="2886009"/>
          <a:ext cx="473266" cy="354643"/>
        </p:xfrm>
        <a:graphic>
          <a:graphicData uri="http://schemas.openxmlformats.org/presentationml/2006/ole">
            <p:oleObj spid="_x0000_s113667" name="文件" r:id="rId5" imgW="620920" imgH="457164" progId="Word.Document.12">
              <p:embed/>
            </p:oleObj>
          </a:graphicData>
        </a:graphic>
      </p:graphicFrame>
      <p:pic>
        <p:nvPicPr>
          <p:cNvPr id="33" name="Picture 19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45668" y="2233329"/>
            <a:ext cx="1295111" cy="206133"/>
          </a:xfrm>
          <a:prstGeom prst="rect">
            <a:avLst/>
          </a:prstGeom>
          <a:noFill/>
        </p:spPr>
      </p:pic>
      <p:cxnSp>
        <p:nvCxnSpPr>
          <p:cNvPr id="34" name="直線單箭頭接點 33"/>
          <p:cNvCxnSpPr/>
          <p:nvPr/>
        </p:nvCxnSpPr>
        <p:spPr>
          <a:xfrm flipV="1">
            <a:off x="3625054" y="1483283"/>
            <a:ext cx="642942" cy="7143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文字方塊 34"/>
          <p:cNvSpPr txBox="1"/>
          <p:nvPr/>
        </p:nvSpPr>
        <p:spPr>
          <a:xfrm>
            <a:off x="2196294" y="1197531"/>
            <a:ext cx="14606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Constraint set</a:t>
            </a:r>
            <a:endParaRPr lang="zh-TW" altLang="en-US" dirty="0"/>
          </a:p>
        </p:txBody>
      </p:sp>
      <p:pic>
        <p:nvPicPr>
          <p:cNvPr id="36" name="Picture 8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10410" y="1483283"/>
            <a:ext cx="2706479" cy="273777"/>
          </a:xfrm>
          <a:prstGeom prst="rect">
            <a:avLst/>
          </a:prstGeom>
          <a:noFill/>
        </p:spPr>
      </p:pic>
      <p:graphicFrame>
        <p:nvGraphicFramePr>
          <p:cNvPr id="37" name="物件 36"/>
          <p:cNvGraphicFramePr>
            <a:graphicFrameLocks/>
          </p:cNvGraphicFramePr>
          <p:nvPr/>
        </p:nvGraphicFramePr>
        <p:xfrm>
          <a:off x="1524000" y="896934"/>
          <a:ext cx="6096000" cy="4064000"/>
        </p:xfrm>
        <a:graphic>
          <a:graphicData uri="http://schemas.openxmlformats.org/presentationml/2006/ole">
            <p:oleObj spid="_x0000_s113668" name="方程式" r:id="rId8" imgW="0" imgH="0" progId="Equation.3">
              <p:embed/>
            </p:oleObj>
          </a:graphicData>
        </a:graphic>
      </p:graphicFrame>
      <p:graphicFrame>
        <p:nvGraphicFramePr>
          <p:cNvPr id="38" name="物件 37"/>
          <p:cNvGraphicFramePr>
            <a:graphicFrameLocks noChangeAspect="1"/>
          </p:cNvGraphicFramePr>
          <p:nvPr/>
        </p:nvGraphicFramePr>
        <p:xfrm>
          <a:off x="5982508" y="3840737"/>
          <a:ext cx="1661326" cy="328614"/>
        </p:xfrm>
        <a:graphic>
          <a:graphicData uri="http://schemas.openxmlformats.org/presentationml/2006/ole">
            <p:oleObj spid="_x0000_s113669" name="方程式" r:id="rId9" imgW="1155600" imgH="228600" progId="Equation.3">
              <p:embed/>
            </p:oleObj>
          </a:graphicData>
        </a:graphic>
      </p:graphicFrame>
      <p:cxnSp>
        <p:nvCxnSpPr>
          <p:cNvPr id="40" name="直線單箭頭接點 39"/>
          <p:cNvCxnSpPr/>
          <p:nvPr/>
        </p:nvCxnSpPr>
        <p:spPr>
          <a:xfrm rot="16200000" flipV="1">
            <a:off x="5553880" y="3269233"/>
            <a:ext cx="571504" cy="57150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線單箭頭接點 44"/>
          <p:cNvCxnSpPr>
            <a:stCxn id="15" idx="1"/>
          </p:cNvCxnSpPr>
          <p:nvPr/>
        </p:nvCxnSpPr>
        <p:spPr>
          <a:xfrm rot="16200000" flipH="1">
            <a:off x="4598981" y="2242897"/>
            <a:ext cx="669822" cy="1097103"/>
          </a:xfrm>
          <a:prstGeom prst="straightConnector1">
            <a:avLst/>
          </a:prstGeom>
          <a:ln w="22225">
            <a:solidFill>
              <a:srgbClr val="1900D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線單箭頭接點 45"/>
          <p:cNvCxnSpPr/>
          <p:nvPr/>
        </p:nvCxnSpPr>
        <p:spPr>
          <a:xfrm rot="10800000" flipV="1">
            <a:off x="4768064" y="3126356"/>
            <a:ext cx="714378" cy="1"/>
          </a:xfrm>
          <a:prstGeom prst="straightConnector1">
            <a:avLst/>
          </a:prstGeom>
          <a:ln w="22225">
            <a:solidFill>
              <a:srgbClr val="1900D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2" name="物件 51"/>
          <p:cNvGraphicFramePr>
            <a:graphicFrameLocks noChangeAspect="1"/>
          </p:cNvGraphicFramePr>
          <p:nvPr/>
        </p:nvGraphicFramePr>
        <p:xfrm>
          <a:off x="3053550" y="3626423"/>
          <a:ext cx="757340" cy="327499"/>
        </p:xfrm>
        <a:graphic>
          <a:graphicData uri="http://schemas.openxmlformats.org/presentationml/2006/ole">
            <p:oleObj spid="_x0000_s113670" name="方程式" r:id="rId10" imgW="469800" imgH="203040" progId="Equation.3">
              <p:embed/>
            </p:oleObj>
          </a:graphicData>
        </a:graphic>
      </p:graphicFrame>
      <p:cxnSp>
        <p:nvCxnSpPr>
          <p:cNvPr id="54" name="直線單箭頭接點 53"/>
          <p:cNvCxnSpPr/>
          <p:nvPr/>
        </p:nvCxnSpPr>
        <p:spPr>
          <a:xfrm flipV="1">
            <a:off x="3696492" y="3197795"/>
            <a:ext cx="928694" cy="35719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流程圖: 接點 21"/>
          <p:cNvSpPr/>
          <p:nvPr/>
        </p:nvSpPr>
        <p:spPr>
          <a:xfrm>
            <a:off x="5411004" y="3126357"/>
            <a:ext cx="84833" cy="88344"/>
          </a:xfrm>
          <a:prstGeom prst="flowChartConnector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62" name="直線接點 61"/>
          <p:cNvCxnSpPr/>
          <p:nvPr/>
        </p:nvCxnSpPr>
        <p:spPr>
          <a:xfrm>
            <a:off x="3643306" y="2143116"/>
            <a:ext cx="2286016" cy="1000132"/>
          </a:xfrm>
          <a:prstGeom prst="line">
            <a:avLst/>
          </a:prstGeom>
          <a:ln>
            <a:solidFill>
              <a:srgbClr val="D60000"/>
            </a:solidFill>
            <a:prstDash val="dash"/>
            <a:head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672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pic>
        <p:nvPicPr>
          <p:cNvPr id="113671" name="Picture 7"/>
          <p:cNvPicPr>
            <a:picLocks noChangeAspect="1" noChangeArrowheads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0034" y="2428868"/>
            <a:ext cx="2019300" cy="2238375"/>
          </a:xfrm>
          <a:prstGeom prst="rect">
            <a:avLst/>
          </a:prstGeom>
          <a:noFill/>
        </p:spPr>
      </p:pic>
      <p:cxnSp>
        <p:nvCxnSpPr>
          <p:cNvPr id="68" name="直線單箭頭接點 67"/>
          <p:cNvCxnSpPr/>
          <p:nvPr/>
        </p:nvCxnSpPr>
        <p:spPr>
          <a:xfrm rot="10800000" flipV="1">
            <a:off x="2571736" y="2357430"/>
            <a:ext cx="1428760" cy="28575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9" name="群組 68"/>
          <p:cNvGrpSpPr/>
          <p:nvPr/>
        </p:nvGrpSpPr>
        <p:grpSpPr>
          <a:xfrm>
            <a:off x="1928794" y="4786322"/>
            <a:ext cx="6115066" cy="823916"/>
            <a:chOff x="928662" y="2143116"/>
            <a:chExt cx="6115066" cy="823916"/>
          </a:xfrm>
        </p:grpSpPr>
        <p:pic>
          <p:nvPicPr>
            <p:cNvPr id="70" name="Picture 1"/>
            <p:cNvPicPr>
              <a:picLocks noChangeAspect="1" noChangeArrowheads="1"/>
            </p:cNvPicPr>
            <p:nvPr/>
          </p:nvPicPr>
          <p:blipFill>
            <a:blip r:embed="rId1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928662" y="2143116"/>
              <a:ext cx="4743450" cy="466725"/>
            </a:xfrm>
            <a:prstGeom prst="rect">
              <a:avLst/>
            </a:prstGeom>
            <a:noFill/>
          </p:spPr>
        </p:pic>
        <p:pic>
          <p:nvPicPr>
            <p:cNvPr id="71" name="Picture 3"/>
            <p:cNvPicPr>
              <a:picLocks noChangeAspect="1" noChangeArrowheads="1"/>
            </p:cNvPicPr>
            <p:nvPr/>
          </p:nvPicPr>
          <p:blipFill>
            <a:blip r:embed="rId1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3214678" y="2643182"/>
              <a:ext cx="3829050" cy="323850"/>
            </a:xfrm>
            <a:prstGeom prst="rect">
              <a:avLst/>
            </a:prstGeom>
            <a:noFill/>
          </p:spPr>
        </p:pic>
      </p:grpSp>
      <p:pic>
        <p:nvPicPr>
          <p:cNvPr id="72" name="Picture 22"/>
          <p:cNvPicPr>
            <a:picLocks noChangeAspect="1" noChangeArrowheads="1"/>
          </p:cNvPicPr>
          <p:nvPr/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928794" y="5715016"/>
            <a:ext cx="1895475" cy="4000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22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dirty="0" smtClean="0"/>
              <a:t>Gradient Projection Methods for Optimal Routing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The projection algorithm typically yields rapid convergence to a neighborhood of an optimal solution.</a:t>
            </a:r>
          </a:p>
          <a:p>
            <a:r>
              <a:rPr lang="en-US" altLang="zh-TW" dirty="0" smtClean="0"/>
              <a:t>Once it comes near a solution, it tends to slow down.</a:t>
            </a:r>
          </a:p>
          <a:p>
            <a:r>
              <a:rPr lang="en-US" altLang="zh-TW" dirty="0" smtClean="0"/>
              <a:t>Its progress is often satisfactory near a solution and usually far better than that of the Frank-Wolfe method.</a:t>
            </a:r>
          </a:p>
          <a:p>
            <a:r>
              <a:rPr lang="en-US" altLang="zh-TW" dirty="0" smtClean="0"/>
              <a:t>To obtain faster convergence near an optimal solution, it is necessary to modify the projection algorithm so that the off-diagonal terms of the Hessian matrix are taken into account.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6D04A-DB96-4154-943E-0EFDF2EC691B}" type="datetime1">
              <a:rPr lang="zh-TW" altLang="en-US" smtClean="0"/>
              <a:pPr/>
              <a:t>2009/6/1</a:t>
            </a:fld>
            <a:endParaRPr lang="zh-TW" altLang="en-US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OPLAB IM NTU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53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標題 8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b="1" dirty="0" smtClean="0"/>
              <a:t>Thanks for listening</a:t>
            </a:r>
            <a:endParaRPr lang="zh-TW" altLang="en-US" b="1" dirty="0"/>
          </a:p>
        </p:txBody>
      </p:sp>
      <p:sp>
        <p:nvSpPr>
          <p:cNvPr id="10" name="副標題 9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6D04A-DB96-4154-943E-0EFDF2EC691B}" type="datetime1">
              <a:rPr lang="zh-TW" altLang="en-US" smtClean="0"/>
              <a:pPr/>
              <a:t>2009/6/1</a:t>
            </a:fld>
            <a:endParaRPr lang="zh-TW" altLang="en-US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OPLAB IM NTU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54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meeting">
      <a:majorFont>
        <a:latin typeface="Times New Roman"/>
        <a:ea typeface="微軟正黑體"/>
        <a:cs typeface=""/>
      </a:majorFont>
      <a:minorFont>
        <a:latin typeface="Times New Roman"/>
        <a:ea typeface="微軟正黑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8852</TotalTime>
  <Words>5371</Words>
  <Application>Microsoft Office PowerPoint</Application>
  <PresentationFormat>如螢幕大小 (4:3)</PresentationFormat>
  <Paragraphs>736</Paragraphs>
  <Slides>54</Slides>
  <Notes>54</Notes>
  <HiddenSlides>0</HiddenSlides>
  <MMClips>0</MMClips>
  <ScaleCrop>false</ScaleCrop>
  <HeadingPairs>
    <vt:vector size="6" baseType="variant">
      <vt:variant>
        <vt:lpstr>佈景主題</vt:lpstr>
      </vt:variant>
      <vt:variant>
        <vt:i4>1</vt:i4>
      </vt:variant>
      <vt:variant>
        <vt:lpstr>內嵌 OLE 伺服程式</vt:lpstr>
      </vt:variant>
      <vt:variant>
        <vt:i4>2</vt:i4>
      </vt:variant>
      <vt:variant>
        <vt:lpstr>投影片標題</vt:lpstr>
      </vt:variant>
      <vt:variant>
        <vt:i4>54</vt:i4>
      </vt:variant>
    </vt:vector>
  </HeadingPairs>
  <TitlesOfParts>
    <vt:vector size="57" baseType="lpstr">
      <vt:lpstr>Office 佈景主題</vt:lpstr>
      <vt:lpstr>方程式</vt:lpstr>
      <vt:lpstr>文件</vt:lpstr>
      <vt:lpstr>Optimal Routing</vt:lpstr>
      <vt:lpstr>Agenda</vt:lpstr>
      <vt:lpstr>Introduction</vt:lpstr>
      <vt:lpstr>Introduction</vt:lpstr>
      <vt:lpstr>Introduction</vt:lpstr>
      <vt:lpstr>Introduction</vt:lpstr>
      <vt:lpstr>Introduction</vt:lpstr>
      <vt:lpstr>Agenda</vt:lpstr>
      <vt:lpstr>Performance Models</vt:lpstr>
      <vt:lpstr>Performance Models</vt:lpstr>
      <vt:lpstr>Performance Models</vt:lpstr>
      <vt:lpstr>Performance Models</vt:lpstr>
      <vt:lpstr>Agenda</vt:lpstr>
      <vt:lpstr>Problem Formulation</vt:lpstr>
      <vt:lpstr>Problem Formulation</vt:lpstr>
      <vt:lpstr>投影片 16</vt:lpstr>
      <vt:lpstr>Problem Formulation</vt:lpstr>
      <vt:lpstr>Agenda</vt:lpstr>
      <vt:lpstr>Characterization of Optimal Routing</vt:lpstr>
      <vt:lpstr>Characterization of Optimal Routing</vt:lpstr>
      <vt:lpstr>Characterization of Optimal Routing</vt:lpstr>
      <vt:lpstr>Agenda</vt:lpstr>
      <vt:lpstr>Feasible Direction Methods for Optimal Routing</vt:lpstr>
      <vt:lpstr>Feasible Direction Methods for Optimal Routing</vt:lpstr>
      <vt:lpstr>Feasible Direction Methods for Optimal Routing</vt:lpstr>
      <vt:lpstr>Feasible Direction Methods for Optimal Routing</vt:lpstr>
      <vt:lpstr>Feasible Direction Methods for Optimal Routing</vt:lpstr>
      <vt:lpstr>Feasible Direction Methods for Optimal Routing</vt:lpstr>
      <vt:lpstr>Feasible Direction Methods for Optimal Routing</vt:lpstr>
      <vt:lpstr>Agenda</vt:lpstr>
      <vt:lpstr>The Frank-Wolfe (Flow Deviation)  Method</vt:lpstr>
      <vt:lpstr>The Frank-Wolfe (Flow Deviation)  Method</vt:lpstr>
      <vt:lpstr>The Frank-Wolfe (Flow Deviation)  Method</vt:lpstr>
      <vt:lpstr>An example</vt:lpstr>
      <vt:lpstr>An example</vt:lpstr>
      <vt:lpstr>An example</vt:lpstr>
      <vt:lpstr>An example</vt:lpstr>
      <vt:lpstr>An example</vt:lpstr>
      <vt:lpstr>An example</vt:lpstr>
      <vt:lpstr>An example</vt:lpstr>
      <vt:lpstr>An example</vt:lpstr>
      <vt:lpstr>An example</vt:lpstr>
      <vt:lpstr>The Frank-Wolfe (Flow Deviation)  Method</vt:lpstr>
      <vt:lpstr>Agenda</vt:lpstr>
      <vt:lpstr>Gradient Projection Methods for Optimal Routing</vt:lpstr>
      <vt:lpstr>Gradient Projection Methods for Optimal Routing</vt:lpstr>
      <vt:lpstr>Gradient Projection Methods for Optimal Routing</vt:lpstr>
      <vt:lpstr>Gradient Projection Methods for Optimal Routing</vt:lpstr>
      <vt:lpstr>Gradient Projection Methods for Optimal Routing</vt:lpstr>
      <vt:lpstr>Gradient Projection Methods for Optimal Routing</vt:lpstr>
      <vt:lpstr>Gradient Projection Methods for Optimal Routing</vt:lpstr>
      <vt:lpstr>投影片 52</vt:lpstr>
      <vt:lpstr>Gradient Projection Methods for Optimal Routing</vt:lpstr>
      <vt:lpstr>Thanks for listening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投影片 1</dc:title>
  <cp:lastModifiedBy>mt2004</cp:lastModifiedBy>
  <cp:revision>362</cp:revision>
  <dcterms:modified xsi:type="dcterms:W3CDTF">2009-06-01T13:33:35Z</dcterms:modified>
</cp:coreProperties>
</file>