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8"/>
  </p:notesMasterIdLst>
  <p:sldIdLst>
    <p:sldId id="256" r:id="rId2"/>
    <p:sldId id="257" r:id="rId3"/>
    <p:sldId id="276" r:id="rId4"/>
    <p:sldId id="280" r:id="rId5"/>
    <p:sldId id="286" r:id="rId6"/>
    <p:sldId id="281" r:id="rId7"/>
    <p:sldId id="282" r:id="rId8"/>
    <p:sldId id="273" r:id="rId9"/>
    <p:sldId id="258" r:id="rId10"/>
    <p:sldId id="259" r:id="rId11"/>
    <p:sldId id="291" r:id="rId12"/>
    <p:sldId id="260" r:id="rId13"/>
    <p:sldId id="261" r:id="rId14"/>
    <p:sldId id="262" r:id="rId15"/>
    <p:sldId id="263" r:id="rId16"/>
    <p:sldId id="264" r:id="rId17"/>
    <p:sldId id="266" r:id="rId18"/>
    <p:sldId id="272" r:id="rId19"/>
    <p:sldId id="275" r:id="rId20"/>
    <p:sldId id="277" r:id="rId21"/>
    <p:sldId id="279" r:id="rId22"/>
    <p:sldId id="278" r:id="rId23"/>
    <p:sldId id="267" r:id="rId24"/>
    <p:sldId id="283" r:id="rId25"/>
    <p:sldId id="268" r:id="rId26"/>
    <p:sldId id="284" r:id="rId27"/>
    <p:sldId id="269" r:id="rId28"/>
    <p:sldId id="285" r:id="rId29"/>
    <p:sldId id="274" r:id="rId30"/>
    <p:sldId id="270" r:id="rId31"/>
    <p:sldId id="287" r:id="rId32"/>
    <p:sldId id="288" r:id="rId33"/>
    <p:sldId id="289" r:id="rId34"/>
    <p:sldId id="290" r:id="rId35"/>
    <p:sldId id="271" r:id="rId36"/>
    <p:sldId id="292" r:id="rId37"/>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58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 Id="rId4"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33.wmf"/><Relationship Id="rId3" Type="http://schemas.openxmlformats.org/officeDocument/2006/relationships/image" Target="../media/image28.wmf"/><Relationship Id="rId7" Type="http://schemas.openxmlformats.org/officeDocument/2006/relationships/image" Target="../media/image32.wmf"/><Relationship Id="rId2" Type="http://schemas.openxmlformats.org/officeDocument/2006/relationships/image" Target="../media/image27.wmf"/><Relationship Id="rId1" Type="http://schemas.openxmlformats.org/officeDocument/2006/relationships/image" Target="../media/image26.wmf"/><Relationship Id="rId6" Type="http://schemas.openxmlformats.org/officeDocument/2006/relationships/image" Target="../media/image31.wmf"/><Relationship Id="rId5" Type="http://schemas.openxmlformats.org/officeDocument/2006/relationships/image" Target="../media/image30.wmf"/><Relationship Id="rId4" Type="http://schemas.openxmlformats.org/officeDocument/2006/relationships/image" Target="../media/image29.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image" Target="../media/image36.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image" Target="../media/image3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29D8D2-2822-43DD-83F6-AFEA4B341EA9}" type="datetimeFigureOut">
              <a:rPr lang="zh-TW" altLang="en-US" smtClean="0"/>
              <a:pPr/>
              <a:t>2010/4/20</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3B973D-78EF-4A0D-8DBD-C5C1CB2CF363}"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803B973D-78EF-4A0D-8DBD-C5C1CB2CF363}" type="slidenum">
              <a:rPr lang="zh-TW" altLang="en-US" smtClean="0"/>
              <a:pPr/>
              <a:t>1</a:t>
            </a:fld>
            <a:endParaRPr lang="zh-TW"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bg>
      <p:bgRef idx="1003">
        <a:schemeClr val="bg1"/>
      </p:bgRef>
    </p:bg>
    <p:spTree>
      <p:nvGrpSpPr>
        <p:cNvPr id="1" name=""/>
        <p:cNvGrpSpPr/>
        <p:nvPr/>
      </p:nvGrpSpPr>
      <p:grpSpPr>
        <a:xfrm>
          <a:off x="0" y="0"/>
          <a:ext cx="0" cy="0"/>
          <a:chOff x="0" y="0"/>
          <a:chExt cx="0" cy="0"/>
        </a:xfrm>
      </p:grpSpPr>
      <p:sp>
        <p:nvSpPr>
          <p:cNvPr id="12" name="矩形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圓角矩形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副標題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TW" altLang="en-US" smtClean="0"/>
              <a:t>按一下以編輯母片副標題樣式</a:t>
            </a:r>
            <a:endParaRPr kumimoji="0" lang="en-US"/>
          </a:p>
        </p:txBody>
      </p:sp>
      <p:sp>
        <p:nvSpPr>
          <p:cNvPr id="28" name="日期版面配置區 27"/>
          <p:cNvSpPr>
            <a:spLocks noGrp="1"/>
          </p:cNvSpPr>
          <p:nvPr>
            <p:ph type="dt" sz="half" idx="10"/>
          </p:nvPr>
        </p:nvSpPr>
        <p:spPr/>
        <p:txBody>
          <a:bodyPr/>
          <a:lstStyle/>
          <a:p>
            <a:fld id="{80D6D033-E8B0-4726-AB96-1E0B2EF90F16}" type="datetime1">
              <a:rPr lang="zh-TW" altLang="en-US" smtClean="0"/>
              <a:pPr/>
              <a:t>2010/4/20</a:t>
            </a:fld>
            <a:endParaRPr lang="zh-TW" altLang="en-US"/>
          </a:p>
        </p:txBody>
      </p:sp>
      <p:sp>
        <p:nvSpPr>
          <p:cNvPr id="17" name="頁尾版面配置區 16"/>
          <p:cNvSpPr>
            <a:spLocks noGrp="1"/>
          </p:cNvSpPr>
          <p:nvPr>
            <p:ph type="ftr" sz="quarter" idx="11"/>
          </p:nvPr>
        </p:nvSpPr>
        <p:spPr/>
        <p:txBody>
          <a:bodyPr/>
          <a:lstStyle/>
          <a:p>
            <a:endParaRPr lang="zh-TW" altLang="en-US"/>
          </a:p>
        </p:txBody>
      </p:sp>
      <p:sp>
        <p:nvSpPr>
          <p:cNvPr id="29" name="投影片編號版面配置區 28"/>
          <p:cNvSpPr>
            <a:spLocks noGrp="1"/>
          </p:cNvSpPr>
          <p:nvPr>
            <p:ph type="sldNum" sz="quarter" idx="12"/>
          </p:nvPr>
        </p:nvSpPr>
        <p:spPr/>
        <p:txBody>
          <a:bodyPr lIns="0" tIns="0" rIns="0" bIns="0">
            <a:noAutofit/>
          </a:bodyPr>
          <a:lstStyle>
            <a:lvl1pPr>
              <a:defRPr sz="1400">
                <a:solidFill>
                  <a:srgbClr val="FFFFFF"/>
                </a:solidFill>
              </a:defRPr>
            </a:lvl1pPr>
          </a:lstStyle>
          <a:p>
            <a:fld id="{73DA0BB7-265A-403C-9275-D587AB510EDC}" type="slidenum">
              <a:rPr lang="zh-TW" altLang="en-US" smtClean="0"/>
              <a:pPr/>
              <a:t>‹#›</a:t>
            </a:fld>
            <a:endParaRPr lang="zh-TW" altLang="en-US"/>
          </a:p>
        </p:txBody>
      </p:sp>
      <p:sp>
        <p:nvSpPr>
          <p:cNvPr id="7" name="矩形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矩形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標題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zh-TW" altLang="en-US" smtClean="0"/>
              <a:t>按一下以編輯母片標題樣式</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4" name="日期版面配置區 3"/>
          <p:cNvSpPr>
            <a:spLocks noGrp="1"/>
          </p:cNvSpPr>
          <p:nvPr>
            <p:ph type="dt" sz="half" idx="10"/>
          </p:nvPr>
        </p:nvSpPr>
        <p:spPr/>
        <p:txBody>
          <a:bodyPr/>
          <a:lstStyle/>
          <a:p>
            <a:fld id="{6FA01A91-AC2F-4A9A-A8CC-0E5B1F184B59}" type="datetime1">
              <a:rPr lang="zh-TW" altLang="en-US" smtClean="0"/>
              <a:pPr/>
              <a:t>2010/4/20</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
        <p:nvSpPr>
          <p:cNvPr id="8" name="內容版面配置區 7"/>
          <p:cNvSpPr>
            <a:spLocks noGrp="1"/>
          </p:cNvSpPr>
          <p:nvPr>
            <p:ph sz="quarter" idx="1"/>
          </p:nvPr>
        </p:nvSpPr>
        <p:spPr>
          <a:xfrm>
            <a:off x="914400" y="1447800"/>
            <a:ext cx="7772400" cy="4572000"/>
          </a:xfrm>
        </p:spPr>
        <p:txBody>
          <a:bodyPr vert="horz"/>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區段標題">
    <p:bg>
      <p:bgRef idx="1003">
        <a:schemeClr val="bg1"/>
      </p:bgRef>
    </p:bg>
    <p:spTree>
      <p:nvGrpSpPr>
        <p:cNvPr id="1" name=""/>
        <p:cNvGrpSpPr/>
        <p:nvPr/>
      </p:nvGrpSpPr>
      <p:grpSpPr>
        <a:xfrm>
          <a:off x="0" y="0"/>
          <a:ext cx="0" cy="0"/>
          <a:chOff x="0" y="0"/>
          <a:chExt cx="0" cy="0"/>
        </a:xfrm>
      </p:grpSpPr>
      <p:sp>
        <p:nvSpPr>
          <p:cNvPr id="11" name="矩形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圓角矩形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標題 1"/>
          <p:cNvSpPr>
            <a:spLocks noGrp="1"/>
          </p:cNvSpPr>
          <p:nvPr>
            <p:ph type="title"/>
          </p:nvPr>
        </p:nvSpPr>
        <p:spPr>
          <a:xfrm>
            <a:off x="722313" y="952500"/>
            <a:ext cx="7772400" cy="1362075"/>
          </a:xfrm>
        </p:spPr>
        <p:txBody>
          <a:bodyPr anchor="b" anchorCtr="0"/>
          <a:lstStyle>
            <a:lvl1pPr algn="l">
              <a:buNone/>
              <a:defRPr sz="4000" b="0" cap="none"/>
            </a:lvl1pPr>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TW" altLang="en-US" smtClean="0"/>
              <a:t>按一下以編輯母片文字樣式</a:t>
            </a:r>
          </a:p>
        </p:txBody>
      </p:sp>
      <p:sp>
        <p:nvSpPr>
          <p:cNvPr id="4" name="日期版面配置區 3"/>
          <p:cNvSpPr>
            <a:spLocks noGrp="1"/>
          </p:cNvSpPr>
          <p:nvPr>
            <p:ph type="dt" sz="half" idx="10"/>
          </p:nvPr>
        </p:nvSpPr>
        <p:spPr/>
        <p:txBody>
          <a:bodyPr/>
          <a:lstStyle/>
          <a:p>
            <a:fld id="{FCC23462-305E-4A81-A907-341F47C5A28C}" type="datetime1">
              <a:rPr lang="zh-TW" altLang="en-US" smtClean="0"/>
              <a:pPr/>
              <a:t>2010/4/20</a:t>
            </a:fld>
            <a:endParaRPr lang="zh-TW" altLang="en-US"/>
          </a:p>
        </p:txBody>
      </p:sp>
      <p:sp>
        <p:nvSpPr>
          <p:cNvPr id="5" name="頁尾版面配置區 4"/>
          <p:cNvSpPr>
            <a:spLocks noGrp="1"/>
          </p:cNvSpPr>
          <p:nvPr>
            <p:ph type="ftr" sz="quarter" idx="11"/>
          </p:nvPr>
        </p:nvSpPr>
        <p:spPr>
          <a:xfrm>
            <a:off x="800100" y="6172200"/>
            <a:ext cx="4000500" cy="457200"/>
          </a:xfrm>
        </p:spPr>
        <p:txBody>
          <a:bodyPr/>
          <a:lstStyle/>
          <a:p>
            <a:endParaRPr lang="zh-TW" altLang="en-US"/>
          </a:p>
        </p:txBody>
      </p:sp>
      <p:sp>
        <p:nvSpPr>
          <p:cNvPr id="7" name="矩形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矩形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投影片編號版面配置區 5"/>
          <p:cNvSpPr>
            <a:spLocks noGrp="1"/>
          </p:cNvSpPr>
          <p:nvPr>
            <p:ph type="sldNum" sz="quarter" idx="12"/>
          </p:nvPr>
        </p:nvSpPr>
        <p:spPr>
          <a:xfrm>
            <a:off x="146304" y="6208776"/>
            <a:ext cx="457200" cy="457200"/>
          </a:xfrm>
        </p:spPr>
        <p:txBody>
          <a:bodyPr/>
          <a:lstStyle/>
          <a:p>
            <a:fld id="{73DA0BB7-265A-403C-9275-D587AB510EDC}" type="slidenum">
              <a:rPr lang="zh-TW" altLang="en-US" smtClean="0"/>
              <a:pPr/>
              <a:t>‹#›</a:t>
            </a:fld>
            <a:endParaRPr lang="zh-TW"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5" name="日期版面配置區 4"/>
          <p:cNvSpPr>
            <a:spLocks noGrp="1"/>
          </p:cNvSpPr>
          <p:nvPr>
            <p:ph type="dt" sz="half" idx="10"/>
          </p:nvPr>
        </p:nvSpPr>
        <p:spPr/>
        <p:txBody>
          <a:bodyPr/>
          <a:lstStyle/>
          <a:p>
            <a:fld id="{279A7A9F-F32E-46DD-8ABB-07B90CB05452}" type="datetime1">
              <a:rPr lang="zh-TW" altLang="en-US" smtClean="0"/>
              <a:pPr/>
              <a:t>2010/4/20</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
        <p:nvSpPr>
          <p:cNvPr id="9" name="內容版面配置區 8"/>
          <p:cNvSpPr>
            <a:spLocks noGrp="1"/>
          </p:cNvSpPr>
          <p:nvPr>
            <p:ph sz="quarter" idx="1"/>
          </p:nvPr>
        </p:nvSpPr>
        <p:spPr>
          <a:xfrm>
            <a:off x="914400" y="1447800"/>
            <a:ext cx="3749040" cy="4572000"/>
          </a:xfrm>
        </p:spPr>
        <p:txBody>
          <a:bodyPr vert="horz"/>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1" name="內容版面配置區 10"/>
          <p:cNvSpPr>
            <a:spLocks noGrp="1"/>
          </p:cNvSpPr>
          <p:nvPr>
            <p:ph sz="quarter" idx="2"/>
          </p:nvPr>
        </p:nvSpPr>
        <p:spPr>
          <a:xfrm>
            <a:off x="4933950" y="1447800"/>
            <a:ext cx="3749040" cy="4572000"/>
          </a:xfrm>
        </p:spPr>
        <p:txBody>
          <a:bodyPr vert="horz"/>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914400" y="273050"/>
            <a:ext cx="7772400" cy="1143000"/>
          </a:xfrm>
        </p:spPr>
        <p:txBody>
          <a:bodyPr anchor="b" anchorCtr="0"/>
          <a:lstStyle>
            <a:lvl1pPr>
              <a:defRPr/>
            </a:lvl1pPr>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zh-TW" altLang="en-US" smtClean="0"/>
              <a:t>按一下以編輯母片文字樣式</a:t>
            </a:r>
          </a:p>
        </p:txBody>
      </p:sp>
      <p:sp>
        <p:nvSpPr>
          <p:cNvPr id="4" name="文字版面配置區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zh-TW" altLang="en-US" smtClean="0"/>
              <a:t>按一下以編輯母片文字樣式</a:t>
            </a:r>
          </a:p>
        </p:txBody>
      </p:sp>
      <p:sp>
        <p:nvSpPr>
          <p:cNvPr id="7" name="日期版面配置區 6"/>
          <p:cNvSpPr>
            <a:spLocks noGrp="1"/>
          </p:cNvSpPr>
          <p:nvPr>
            <p:ph type="dt" sz="half" idx="10"/>
          </p:nvPr>
        </p:nvSpPr>
        <p:spPr/>
        <p:txBody>
          <a:bodyPr/>
          <a:lstStyle/>
          <a:p>
            <a:fld id="{7D121D73-0529-4760-B7BE-1130E8BD3BC9}" type="datetime1">
              <a:rPr lang="zh-TW" altLang="en-US" smtClean="0"/>
              <a:pPr/>
              <a:t>2010/4/20</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73DA0BB7-265A-403C-9275-D587AB510EDC}" type="slidenum">
              <a:rPr lang="zh-TW" altLang="en-US" smtClean="0"/>
              <a:pPr/>
              <a:t>‹#›</a:t>
            </a:fld>
            <a:endParaRPr lang="zh-TW" altLang="en-US"/>
          </a:p>
        </p:txBody>
      </p:sp>
      <p:sp>
        <p:nvSpPr>
          <p:cNvPr id="11" name="內容版面配置區 10"/>
          <p:cNvSpPr>
            <a:spLocks noGrp="1"/>
          </p:cNvSpPr>
          <p:nvPr>
            <p:ph sz="half" idx="2"/>
          </p:nvPr>
        </p:nvSpPr>
        <p:spPr>
          <a:xfrm>
            <a:off x="914400" y="2247900"/>
            <a:ext cx="3733800" cy="3886200"/>
          </a:xfrm>
        </p:spPr>
        <p:txBody>
          <a:bodyPr vert="horz"/>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3" name="內容版面配置區 12"/>
          <p:cNvSpPr>
            <a:spLocks noGrp="1"/>
          </p:cNvSpPr>
          <p:nvPr>
            <p:ph sz="half" idx="4"/>
          </p:nvPr>
        </p:nvSpPr>
        <p:spPr>
          <a:xfrm>
            <a:off x="4953000" y="2247900"/>
            <a:ext cx="3733800" cy="3886200"/>
          </a:xfrm>
        </p:spPr>
        <p:txBody>
          <a:bodyPr vert="horz"/>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日期版面配置區 2"/>
          <p:cNvSpPr>
            <a:spLocks noGrp="1"/>
          </p:cNvSpPr>
          <p:nvPr>
            <p:ph type="dt" sz="half" idx="10"/>
          </p:nvPr>
        </p:nvSpPr>
        <p:spPr/>
        <p:txBody>
          <a:bodyPr/>
          <a:lstStyle/>
          <a:p>
            <a:fld id="{C4213B41-551F-4461-A014-BCEFD42CD072}" type="datetime1">
              <a:rPr lang="zh-TW" altLang="en-US" smtClean="0"/>
              <a:pPr/>
              <a:t>2010/4/20</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02C0318F-1BF6-4AA5-BAF2-5249CEE617A0}" type="datetime1">
              <a:rPr lang="zh-TW" altLang="en-US" smtClean="0"/>
              <a:pPr/>
              <a:t>2010/4/20</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8" name="矩形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圓角矩形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標題 1"/>
          <p:cNvSpPr>
            <a:spLocks noGrp="1"/>
          </p:cNvSpPr>
          <p:nvPr>
            <p:ph type="title"/>
          </p:nvPr>
        </p:nvSpPr>
        <p:spPr>
          <a:xfrm>
            <a:off x="914400" y="273050"/>
            <a:ext cx="7772400" cy="1143000"/>
          </a:xfrm>
        </p:spPr>
        <p:txBody>
          <a:bodyPr anchor="b" anchorCtr="0"/>
          <a:lstStyle>
            <a:lvl1pPr algn="l">
              <a:buNone/>
              <a:defRPr sz="4000" b="0"/>
            </a:lvl1pPr>
          </a:lstStyle>
          <a:p>
            <a:r>
              <a:rPr kumimoji="0" lang="zh-TW" altLang="en-US" smtClean="0"/>
              <a:t>按一下以編輯母片標題樣式</a:t>
            </a:r>
            <a:endParaRPr kumimoji="0" lang="en-US"/>
          </a:p>
        </p:txBody>
      </p:sp>
      <p:sp>
        <p:nvSpPr>
          <p:cNvPr id="3" name="文字版面配置區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zh-TW" altLang="en-US" smtClean="0"/>
              <a:t>按一下以編輯母片文字樣式</a:t>
            </a:r>
          </a:p>
        </p:txBody>
      </p:sp>
      <p:sp>
        <p:nvSpPr>
          <p:cNvPr id="5" name="日期版面配置區 4"/>
          <p:cNvSpPr>
            <a:spLocks noGrp="1"/>
          </p:cNvSpPr>
          <p:nvPr>
            <p:ph type="dt" sz="half" idx="10"/>
          </p:nvPr>
        </p:nvSpPr>
        <p:spPr/>
        <p:txBody>
          <a:bodyPr/>
          <a:lstStyle/>
          <a:p>
            <a:fld id="{1436CC6C-C2D4-4299-B263-8F985F627B91}" type="datetime1">
              <a:rPr lang="zh-TW" altLang="en-US" smtClean="0"/>
              <a:pPr/>
              <a:t>2010/4/20</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
        <p:nvSpPr>
          <p:cNvPr id="11" name="內容版面配置區 10"/>
          <p:cNvSpPr>
            <a:spLocks noGrp="1"/>
          </p:cNvSpPr>
          <p:nvPr>
            <p:ph sz="quarter" idx="1"/>
          </p:nvPr>
        </p:nvSpPr>
        <p:spPr>
          <a:xfrm>
            <a:off x="2971800" y="1600200"/>
            <a:ext cx="5715000" cy="4495800"/>
          </a:xfrm>
        </p:spPr>
        <p:txBody>
          <a:bodyPr vert="horz"/>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zh-TW" altLang="en-US" smtClean="0"/>
              <a:t>按一下以編輯母片標題樣式</a:t>
            </a:r>
            <a:endParaRPr kumimoji="0" lang="en-US"/>
          </a:p>
        </p:txBody>
      </p:sp>
      <p:sp>
        <p:nvSpPr>
          <p:cNvPr id="4" name="文字版面配置區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zh-TW" altLang="en-US" smtClean="0"/>
              <a:t>按一下以編輯母片文字樣式</a:t>
            </a:r>
          </a:p>
        </p:txBody>
      </p:sp>
      <p:sp>
        <p:nvSpPr>
          <p:cNvPr id="5" name="日期版面配置區 4"/>
          <p:cNvSpPr>
            <a:spLocks noGrp="1"/>
          </p:cNvSpPr>
          <p:nvPr>
            <p:ph type="dt" sz="half" idx="10"/>
          </p:nvPr>
        </p:nvSpPr>
        <p:spPr/>
        <p:txBody>
          <a:bodyPr/>
          <a:lstStyle/>
          <a:p>
            <a:fld id="{9E879D6C-5D4B-4603-9B78-929794EFAB29}" type="datetime1">
              <a:rPr lang="zh-TW" altLang="en-US" smtClean="0"/>
              <a:pPr/>
              <a:t>2010/4/20</a:t>
            </a:fld>
            <a:endParaRPr lang="zh-TW" altLang="en-US"/>
          </a:p>
        </p:txBody>
      </p:sp>
      <p:sp>
        <p:nvSpPr>
          <p:cNvPr id="6" name="頁尾版面配置區 5"/>
          <p:cNvSpPr>
            <a:spLocks noGrp="1"/>
          </p:cNvSpPr>
          <p:nvPr>
            <p:ph type="ftr" sz="quarter" idx="11"/>
          </p:nvPr>
        </p:nvSpPr>
        <p:spPr>
          <a:xfrm>
            <a:off x="914400" y="6172200"/>
            <a:ext cx="3886200" cy="457200"/>
          </a:xfrm>
        </p:spPr>
        <p:txBody>
          <a:bodyPr/>
          <a:lstStyle/>
          <a:p>
            <a:endParaRPr lang="zh-TW" altLang="en-US"/>
          </a:p>
        </p:txBody>
      </p:sp>
      <p:sp>
        <p:nvSpPr>
          <p:cNvPr id="7" name="投影片編號版面配置區 6"/>
          <p:cNvSpPr>
            <a:spLocks noGrp="1"/>
          </p:cNvSpPr>
          <p:nvPr>
            <p:ph type="sldNum" sz="quarter" idx="12"/>
          </p:nvPr>
        </p:nvSpPr>
        <p:spPr>
          <a:xfrm>
            <a:off x="146304" y="6208776"/>
            <a:ext cx="457200" cy="457200"/>
          </a:xfrm>
        </p:spPr>
        <p:txBody>
          <a:bodyPr/>
          <a:lstStyle/>
          <a:p>
            <a:fld id="{73DA0BB7-265A-403C-9275-D587AB510EDC}" type="slidenum">
              <a:rPr lang="zh-TW" altLang="en-US" smtClean="0"/>
              <a:pPr/>
              <a:t>‹#›</a:t>
            </a:fld>
            <a:endParaRPr lang="zh-TW" altLang="en-US"/>
          </a:p>
        </p:txBody>
      </p:sp>
      <p:sp>
        <p:nvSpPr>
          <p:cNvPr id="11" name="矩形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矩形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圖片版面配置區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zh-TW" altLang="en-US" smtClean="0"/>
              <a:t>按一下圖示以新增圖片</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65FAE591-9D2F-4727-8F07-E68DF91E4D89}" type="datetime1">
              <a:rPr lang="zh-TW" altLang="en-US" smtClean="0"/>
              <a:pPr/>
              <a:t>2010/4/20</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41"/>
            <a:ext cx="2011680" cy="5851525"/>
          </a:xfrm>
        </p:spPr>
        <p:txBody>
          <a:bodyPr vert="eaVert"/>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914400" y="274640"/>
            <a:ext cx="5562600" cy="5851525"/>
          </a:xfrm>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B506E133-6D54-4FFA-A594-982C0183FCA9}" type="datetime1">
              <a:rPr lang="zh-TW" altLang="en-US" smtClean="0"/>
              <a:pPr/>
              <a:t>2010/4/20</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矩形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圓角矩形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標題版面配置區 21"/>
          <p:cNvSpPr>
            <a:spLocks noGrp="1"/>
          </p:cNvSpPr>
          <p:nvPr>
            <p:ph type="title"/>
          </p:nvPr>
        </p:nvSpPr>
        <p:spPr>
          <a:xfrm>
            <a:off x="914400" y="274638"/>
            <a:ext cx="7772400" cy="1143000"/>
          </a:xfrm>
          <a:prstGeom prst="rect">
            <a:avLst/>
          </a:prstGeom>
        </p:spPr>
        <p:txBody>
          <a:bodyPr bIns="91440" anchor="b" anchorCtr="0">
            <a:normAutofit/>
          </a:bodyPr>
          <a:lstStyle/>
          <a:p>
            <a:r>
              <a:rPr kumimoji="0" lang="zh-TW" altLang="en-US" smtClean="0"/>
              <a:t>按一下以編輯母片標題樣式</a:t>
            </a:r>
            <a:endParaRPr kumimoji="0" lang="en-US"/>
          </a:p>
        </p:txBody>
      </p:sp>
      <p:sp>
        <p:nvSpPr>
          <p:cNvPr id="13" name="文字版面配置區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zh-TW" altLang="en-US" smtClean="0"/>
              <a:t>按一下以編輯母片文字樣式</a:t>
            </a:r>
          </a:p>
          <a:p>
            <a:pPr lvl="1" eaLnBrk="1" latinLnBrk="0" hangingPunct="1"/>
            <a:r>
              <a:rPr kumimoji="0" lang="zh-TW" altLang="en-US" smtClean="0"/>
              <a:t>第二層</a:t>
            </a:r>
          </a:p>
          <a:p>
            <a:pPr lvl="2" eaLnBrk="1" latinLnBrk="0" hangingPunct="1"/>
            <a:r>
              <a:rPr kumimoji="0" lang="zh-TW" altLang="en-US" smtClean="0"/>
              <a:t>第三層</a:t>
            </a:r>
          </a:p>
          <a:p>
            <a:pPr lvl="3" eaLnBrk="1" latinLnBrk="0" hangingPunct="1"/>
            <a:r>
              <a:rPr kumimoji="0" lang="zh-TW" altLang="en-US" smtClean="0"/>
              <a:t>第四層</a:t>
            </a:r>
          </a:p>
          <a:p>
            <a:pPr lvl="4" eaLnBrk="1" latinLnBrk="0" hangingPunct="1"/>
            <a:r>
              <a:rPr kumimoji="0" lang="zh-TW" altLang="en-US" smtClean="0"/>
              <a:t>第五層</a:t>
            </a:r>
            <a:endParaRPr kumimoji="0" lang="en-US"/>
          </a:p>
        </p:txBody>
      </p:sp>
      <p:sp>
        <p:nvSpPr>
          <p:cNvPr id="14" name="日期版面配置區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767BDBCA-2C74-40E8-B493-E3A497D651B2}" type="datetime1">
              <a:rPr lang="zh-TW" altLang="en-US" smtClean="0"/>
              <a:pPr/>
              <a:t>2010/4/20</a:t>
            </a:fld>
            <a:endParaRPr lang="zh-TW" altLang="en-US"/>
          </a:p>
        </p:txBody>
      </p:sp>
      <p:sp>
        <p:nvSpPr>
          <p:cNvPr id="3" name="頁尾版面配置區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zh-TW" altLang="en-US"/>
          </a:p>
        </p:txBody>
      </p:sp>
      <p:sp>
        <p:nvSpPr>
          <p:cNvPr id="23" name="投影片編號版面配置區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73DA0BB7-265A-403C-9275-D587AB510EDC}"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9.bin"/></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oleObject" Target="../embeddings/oleObject12.bin"/><Relationship Id="rId4" Type="http://schemas.openxmlformats.org/officeDocument/2006/relationships/oleObject" Target="../embeddings/oleObject11.bin"/></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13.bin"/></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19.bin"/><Relationship Id="rId3" Type="http://schemas.openxmlformats.org/officeDocument/2006/relationships/oleObject" Target="../embeddings/oleObject14.bin"/><Relationship Id="rId7"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7.bin"/><Relationship Id="rId5" Type="http://schemas.openxmlformats.org/officeDocument/2006/relationships/oleObject" Target="../embeddings/oleObject16.bin"/><Relationship Id="rId10" Type="http://schemas.openxmlformats.org/officeDocument/2006/relationships/oleObject" Target="../embeddings/oleObject21.bin"/><Relationship Id="rId4" Type="http://schemas.openxmlformats.org/officeDocument/2006/relationships/oleObject" Target="../embeddings/oleObject15.bin"/><Relationship Id="rId9" Type="http://schemas.openxmlformats.org/officeDocument/2006/relationships/oleObject" Target="../embeddings/oleObject20.bin"/></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23.bin"/></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25.bin"/></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3500430" y="5429264"/>
            <a:ext cx="5357850" cy="1243034"/>
          </a:xfrm>
        </p:spPr>
        <p:txBody>
          <a:bodyPr/>
          <a:lstStyle/>
          <a:p>
            <a:pPr algn="l"/>
            <a:r>
              <a:rPr lang="en-US" altLang="zh-TW" dirty="0" smtClean="0"/>
              <a:t>Advisor: Prof. Frank </a:t>
            </a:r>
            <a:r>
              <a:rPr lang="en-US" altLang="zh-TW" dirty="0" err="1" smtClean="0"/>
              <a:t>Yeong</a:t>
            </a:r>
            <a:r>
              <a:rPr lang="en-US" altLang="zh-TW" dirty="0" smtClean="0"/>
              <a:t>-Sung Lin</a:t>
            </a:r>
            <a:br>
              <a:rPr lang="en-US" altLang="zh-TW" dirty="0" smtClean="0"/>
            </a:br>
            <a:r>
              <a:rPr lang="en-US" altLang="zh-TW" dirty="0" smtClean="0"/>
              <a:t>presented by Yi-Wei Li</a:t>
            </a:r>
            <a:endParaRPr lang="zh-TW" altLang="en-US" dirty="0"/>
          </a:p>
        </p:txBody>
      </p:sp>
      <p:sp>
        <p:nvSpPr>
          <p:cNvPr id="2" name="標題 1"/>
          <p:cNvSpPr>
            <a:spLocks noGrp="1"/>
          </p:cNvSpPr>
          <p:nvPr>
            <p:ph type="ctrTitle"/>
          </p:nvPr>
        </p:nvSpPr>
        <p:spPr/>
        <p:txBody>
          <a:bodyPr/>
          <a:lstStyle/>
          <a:p>
            <a:r>
              <a:rPr lang="zh-TW" altLang="en-US" dirty="0" smtClean="0"/>
              <a:t>論文進度報告</a:t>
            </a:r>
            <a:endParaRPr lang="zh-TW"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Agenda </a:t>
            </a:r>
            <a:endParaRPr lang="zh-TW" altLang="en-US" dirty="0"/>
          </a:p>
        </p:txBody>
      </p:sp>
      <p:sp>
        <p:nvSpPr>
          <p:cNvPr id="3" name="內容版面配置區 2"/>
          <p:cNvSpPr>
            <a:spLocks noGrp="1"/>
          </p:cNvSpPr>
          <p:nvPr>
            <p:ph sz="quarter" idx="1"/>
          </p:nvPr>
        </p:nvSpPr>
        <p:spPr/>
        <p:txBody>
          <a:bodyPr/>
          <a:lstStyle/>
          <a:p>
            <a:r>
              <a:rPr lang="en-US" altLang="zh-TW" dirty="0" smtClean="0"/>
              <a:t>Introduction </a:t>
            </a:r>
          </a:p>
          <a:p>
            <a:r>
              <a:rPr lang="en-US" altLang="zh-TW" dirty="0" smtClean="0"/>
              <a:t>Notation and Problem Formulation</a:t>
            </a:r>
          </a:p>
          <a:p>
            <a:r>
              <a:rPr lang="en-US" altLang="zh-TW" dirty="0" smtClean="0"/>
              <a:t>LR problem and </a:t>
            </a:r>
            <a:r>
              <a:rPr lang="en-US" altLang="zh-TW" dirty="0" err="1" smtClean="0"/>
              <a:t>subproblems</a:t>
            </a:r>
            <a:endParaRPr lang="en-US" altLang="zh-TW" dirty="0" smtClean="0"/>
          </a:p>
          <a:p>
            <a:r>
              <a:rPr lang="en-US" altLang="zh-TW" dirty="0" smtClean="0"/>
              <a:t>Heuristics </a:t>
            </a:r>
            <a:endParaRPr lang="zh-TW" altLang="en-US" dirty="0"/>
          </a:p>
        </p:txBody>
      </p:sp>
      <p:sp>
        <p:nvSpPr>
          <p:cNvPr id="4" name="日期版面配置區 3"/>
          <p:cNvSpPr>
            <a:spLocks noGrp="1"/>
          </p:cNvSpPr>
          <p:nvPr>
            <p:ph type="dt" sz="half" idx="10"/>
          </p:nvPr>
        </p:nvSpPr>
        <p:spPr/>
        <p:txBody>
          <a:bodyPr/>
          <a:lstStyle/>
          <a:p>
            <a:fld id="{A27B8AF2-0A12-4F3F-A77D-587010A8DDBD}" type="datetime1">
              <a:rPr lang="zh-TW" altLang="en-US" smtClean="0"/>
              <a:pPr/>
              <a:t>2010/4/20</a:t>
            </a:fld>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pPr/>
              <a:t>2</a:t>
            </a:fld>
            <a:endParaRPr lang="zh-TW"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Title  </a:t>
            </a:r>
            <a:endParaRPr lang="zh-TW" altLang="en-US" dirty="0"/>
          </a:p>
        </p:txBody>
      </p:sp>
      <p:sp>
        <p:nvSpPr>
          <p:cNvPr id="3" name="內容版面配置區 2"/>
          <p:cNvSpPr>
            <a:spLocks noGrp="1"/>
          </p:cNvSpPr>
          <p:nvPr>
            <p:ph sz="quarter" idx="1"/>
          </p:nvPr>
        </p:nvSpPr>
        <p:spPr/>
        <p:txBody>
          <a:bodyPr/>
          <a:lstStyle/>
          <a:p>
            <a:r>
              <a:rPr lang="en-US" altLang="zh-TW" dirty="0" smtClean="0"/>
              <a:t>Joint flow control, capacity allocation and routing to achieve end-to-end delay and throughput fairness in wireless mesh networks</a:t>
            </a:r>
          </a:p>
          <a:p>
            <a:pPr>
              <a:buNone/>
            </a:pPr>
            <a:endParaRPr lang="en-US" altLang="zh-TW" dirty="0" smtClean="0"/>
          </a:p>
          <a:p>
            <a:r>
              <a:rPr lang="zh-TW" altLang="zh-TW" dirty="0" smtClean="0"/>
              <a:t>基於配置頻寬、流量控制與路由決策達成具端點至端點延遲及吞吐量公平之無線網狀網路營運</a:t>
            </a:r>
          </a:p>
          <a:p>
            <a:pPr>
              <a:buNone/>
            </a:pPr>
            <a:endParaRPr lang="zh-TW" altLang="en-US" dirty="0"/>
          </a:p>
        </p:txBody>
      </p:sp>
      <p:sp>
        <p:nvSpPr>
          <p:cNvPr id="4" name="日期版面配置區 3"/>
          <p:cNvSpPr>
            <a:spLocks noGrp="1"/>
          </p:cNvSpPr>
          <p:nvPr>
            <p:ph type="dt" sz="half" idx="10"/>
          </p:nvPr>
        </p:nvSpPr>
        <p:spPr/>
        <p:txBody>
          <a:bodyPr/>
          <a:lstStyle/>
          <a:p>
            <a:fld id="{14B4E393-2072-4182-946C-325325BFB3C8}" type="datetime1">
              <a:rPr lang="zh-TW" altLang="en-US" smtClean="0"/>
              <a:pPr/>
              <a:t>2010/4/20</a:t>
            </a:fld>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pPr/>
              <a:t>3</a:t>
            </a:fld>
            <a:endParaRPr lang="zh-TW"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Introduction</a:t>
            </a:r>
            <a:endParaRPr lang="zh-TW" altLang="en-US" dirty="0"/>
          </a:p>
        </p:txBody>
      </p:sp>
      <p:sp>
        <p:nvSpPr>
          <p:cNvPr id="4" name="矩形 3"/>
          <p:cNvSpPr/>
          <p:nvPr/>
        </p:nvSpPr>
        <p:spPr>
          <a:xfrm>
            <a:off x="2214546" y="3286124"/>
            <a:ext cx="714380" cy="428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p:cNvSpPr/>
          <p:nvPr/>
        </p:nvSpPr>
        <p:spPr>
          <a:xfrm>
            <a:off x="4500562" y="5214950"/>
            <a:ext cx="714380" cy="428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p:cNvSpPr/>
          <p:nvPr/>
        </p:nvSpPr>
        <p:spPr>
          <a:xfrm>
            <a:off x="5500694" y="2500306"/>
            <a:ext cx="714380" cy="428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橢圓 6"/>
          <p:cNvSpPr/>
          <p:nvPr/>
        </p:nvSpPr>
        <p:spPr>
          <a:xfrm>
            <a:off x="1928794" y="2214554"/>
            <a:ext cx="357190" cy="35719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橢圓 7"/>
          <p:cNvSpPr/>
          <p:nvPr/>
        </p:nvSpPr>
        <p:spPr>
          <a:xfrm>
            <a:off x="3643306" y="2643182"/>
            <a:ext cx="357190" cy="35719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橢圓 9"/>
          <p:cNvSpPr/>
          <p:nvPr/>
        </p:nvSpPr>
        <p:spPr>
          <a:xfrm>
            <a:off x="2428860" y="4643446"/>
            <a:ext cx="357190" cy="35719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橢圓 10"/>
          <p:cNvSpPr/>
          <p:nvPr/>
        </p:nvSpPr>
        <p:spPr>
          <a:xfrm>
            <a:off x="5929322" y="5500702"/>
            <a:ext cx="357190" cy="35719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橢圓 11"/>
          <p:cNvSpPr/>
          <p:nvPr/>
        </p:nvSpPr>
        <p:spPr>
          <a:xfrm>
            <a:off x="3428992" y="3929066"/>
            <a:ext cx="357190" cy="35719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橢圓 12"/>
          <p:cNvSpPr/>
          <p:nvPr/>
        </p:nvSpPr>
        <p:spPr>
          <a:xfrm>
            <a:off x="5072066" y="1643050"/>
            <a:ext cx="357190" cy="35719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橢圓 13"/>
          <p:cNvSpPr/>
          <p:nvPr/>
        </p:nvSpPr>
        <p:spPr>
          <a:xfrm>
            <a:off x="1500166" y="3786190"/>
            <a:ext cx="357190" cy="35719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橢圓 14"/>
          <p:cNvSpPr/>
          <p:nvPr/>
        </p:nvSpPr>
        <p:spPr>
          <a:xfrm>
            <a:off x="6786578" y="3429000"/>
            <a:ext cx="357190" cy="35719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橢圓 15"/>
          <p:cNvSpPr/>
          <p:nvPr/>
        </p:nvSpPr>
        <p:spPr>
          <a:xfrm>
            <a:off x="7143768" y="2143116"/>
            <a:ext cx="357190" cy="35719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橢圓 16"/>
          <p:cNvSpPr/>
          <p:nvPr/>
        </p:nvSpPr>
        <p:spPr>
          <a:xfrm>
            <a:off x="3571868" y="5857892"/>
            <a:ext cx="357190" cy="35719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等腰三角形 17"/>
          <p:cNvSpPr/>
          <p:nvPr/>
        </p:nvSpPr>
        <p:spPr>
          <a:xfrm>
            <a:off x="2857488" y="2071678"/>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等腰三角形 18"/>
          <p:cNvSpPr/>
          <p:nvPr/>
        </p:nvSpPr>
        <p:spPr>
          <a:xfrm>
            <a:off x="1714480" y="1428736"/>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等腰三角形 19"/>
          <p:cNvSpPr/>
          <p:nvPr/>
        </p:nvSpPr>
        <p:spPr>
          <a:xfrm>
            <a:off x="1000100" y="4214818"/>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等腰三角形 20"/>
          <p:cNvSpPr/>
          <p:nvPr/>
        </p:nvSpPr>
        <p:spPr>
          <a:xfrm>
            <a:off x="857224" y="2357430"/>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等腰三角形 21"/>
          <p:cNvSpPr/>
          <p:nvPr/>
        </p:nvSpPr>
        <p:spPr>
          <a:xfrm>
            <a:off x="1285852" y="5500702"/>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等腰三角形 22"/>
          <p:cNvSpPr/>
          <p:nvPr/>
        </p:nvSpPr>
        <p:spPr>
          <a:xfrm>
            <a:off x="3428992" y="5072074"/>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等腰三角形 23"/>
          <p:cNvSpPr/>
          <p:nvPr/>
        </p:nvSpPr>
        <p:spPr>
          <a:xfrm>
            <a:off x="4214810" y="1285860"/>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等腰三角形 24"/>
          <p:cNvSpPr/>
          <p:nvPr/>
        </p:nvSpPr>
        <p:spPr>
          <a:xfrm>
            <a:off x="5929322" y="1142984"/>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等腰三角形 25"/>
          <p:cNvSpPr/>
          <p:nvPr/>
        </p:nvSpPr>
        <p:spPr>
          <a:xfrm>
            <a:off x="7215206" y="4500570"/>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等腰三角形 26"/>
          <p:cNvSpPr/>
          <p:nvPr/>
        </p:nvSpPr>
        <p:spPr>
          <a:xfrm>
            <a:off x="5929322" y="4500570"/>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等腰三角形 27"/>
          <p:cNvSpPr/>
          <p:nvPr/>
        </p:nvSpPr>
        <p:spPr>
          <a:xfrm>
            <a:off x="4357686" y="4071942"/>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等腰三角形 28"/>
          <p:cNvSpPr/>
          <p:nvPr/>
        </p:nvSpPr>
        <p:spPr>
          <a:xfrm>
            <a:off x="7786710" y="2786058"/>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等腰三角形 29"/>
          <p:cNvSpPr/>
          <p:nvPr/>
        </p:nvSpPr>
        <p:spPr>
          <a:xfrm>
            <a:off x="6929454" y="6072206"/>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等腰三角形 30"/>
          <p:cNvSpPr/>
          <p:nvPr/>
        </p:nvSpPr>
        <p:spPr>
          <a:xfrm>
            <a:off x="2786050" y="6215082"/>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日期版面配置區 33"/>
          <p:cNvSpPr>
            <a:spLocks noGrp="1"/>
          </p:cNvSpPr>
          <p:nvPr>
            <p:ph type="dt" sz="half" idx="10"/>
          </p:nvPr>
        </p:nvSpPr>
        <p:spPr/>
        <p:txBody>
          <a:bodyPr/>
          <a:lstStyle/>
          <a:p>
            <a:fld id="{42639043-8775-4048-A6ED-FD580D251377}" type="datetime1">
              <a:rPr lang="zh-TW" altLang="en-US" smtClean="0"/>
              <a:pPr/>
              <a:t>2010/4/20</a:t>
            </a:fld>
            <a:endParaRPr lang="zh-TW" altLang="en-US"/>
          </a:p>
        </p:txBody>
      </p:sp>
      <p:sp>
        <p:nvSpPr>
          <p:cNvPr id="35" name="投影片編號版面配置區 34"/>
          <p:cNvSpPr>
            <a:spLocks noGrp="1"/>
          </p:cNvSpPr>
          <p:nvPr>
            <p:ph type="sldNum" sz="quarter" idx="12"/>
          </p:nvPr>
        </p:nvSpPr>
        <p:spPr/>
        <p:txBody>
          <a:bodyPr/>
          <a:lstStyle/>
          <a:p>
            <a:fld id="{73DA0BB7-265A-403C-9275-D587AB510EDC}" type="slidenum">
              <a:rPr lang="zh-TW" altLang="en-US" smtClean="0"/>
              <a:pPr/>
              <a:t>4</a:t>
            </a:fld>
            <a:endParaRPr lang="zh-TW"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Introduction</a:t>
            </a:r>
            <a:endParaRPr lang="zh-TW" altLang="en-US" dirty="0"/>
          </a:p>
        </p:txBody>
      </p:sp>
      <p:sp>
        <p:nvSpPr>
          <p:cNvPr id="4" name="矩形 3"/>
          <p:cNvSpPr/>
          <p:nvPr/>
        </p:nvSpPr>
        <p:spPr>
          <a:xfrm>
            <a:off x="2214546" y="3286124"/>
            <a:ext cx="714380" cy="428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p:cNvSpPr/>
          <p:nvPr/>
        </p:nvSpPr>
        <p:spPr>
          <a:xfrm>
            <a:off x="4500562" y="5214950"/>
            <a:ext cx="714380" cy="428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p:cNvSpPr/>
          <p:nvPr/>
        </p:nvSpPr>
        <p:spPr>
          <a:xfrm>
            <a:off x="5500694" y="2500306"/>
            <a:ext cx="714380" cy="428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橢圓 6"/>
          <p:cNvSpPr/>
          <p:nvPr/>
        </p:nvSpPr>
        <p:spPr>
          <a:xfrm>
            <a:off x="1928794" y="2214554"/>
            <a:ext cx="357190" cy="35719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橢圓 7"/>
          <p:cNvSpPr/>
          <p:nvPr/>
        </p:nvSpPr>
        <p:spPr>
          <a:xfrm>
            <a:off x="3643306" y="2643182"/>
            <a:ext cx="357190" cy="35719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橢圓 9"/>
          <p:cNvSpPr/>
          <p:nvPr/>
        </p:nvSpPr>
        <p:spPr>
          <a:xfrm>
            <a:off x="2428860" y="4643446"/>
            <a:ext cx="357190" cy="35719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橢圓 10"/>
          <p:cNvSpPr/>
          <p:nvPr/>
        </p:nvSpPr>
        <p:spPr>
          <a:xfrm>
            <a:off x="5929322" y="5500702"/>
            <a:ext cx="357190" cy="35719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橢圓 11"/>
          <p:cNvSpPr/>
          <p:nvPr/>
        </p:nvSpPr>
        <p:spPr>
          <a:xfrm>
            <a:off x="3428992" y="3929066"/>
            <a:ext cx="357190" cy="35719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橢圓 12"/>
          <p:cNvSpPr/>
          <p:nvPr/>
        </p:nvSpPr>
        <p:spPr>
          <a:xfrm>
            <a:off x="5072066" y="1643050"/>
            <a:ext cx="357190" cy="35719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橢圓 13"/>
          <p:cNvSpPr/>
          <p:nvPr/>
        </p:nvSpPr>
        <p:spPr>
          <a:xfrm>
            <a:off x="1500166" y="3786190"/>
            <a:ext cx="357190" cy="35719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橢圓 14"/>
          <p:cNvSpPr/>
          <p:nvPr/>
        </p:nvSpPr>
        <p:spPr>
          <a:xfrm>
            <a:off x="6786578" y="3429000"/>
            <a:ext cx="357190" cy="35719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橢圓 15"/>
          <p:cNvSpPr/>
          <p:nvPr/>
        </p:nvSpPr>
        <p:spPr>
          <a:xfrm>
            <a:off x="7143768" y="2143116"/>
            <a:ext cx="357190" cy="35719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橢圓 16"/>
          <p:cNvSpPr/>
          <p:nvPr/>
        </p:nvSpPr>
        <p:spPr>
          <a:xfrm>
            <a:off x="3571868" y="5857892"/>
            <a:ext cx="357190" cy="35719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等腰三角形 17"/>
          <p:cNvSpPr/>
          <p:nvPr/>
        </p:nvSpPr>
        <p:spPr>
          <a:xfrm>
            <a:off x="2857488" y="2071678"/>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等腰三角形 18"/>
          <p:cNvSpPr/>
          <p:nvPr/>
        </p:nvSpPr>
        <p:spPr>
          <a:xfrm>
            <a:off x="1714480" y="1428736"/>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等腰三角形 19"/>
          <p:cNvSpPr/>
          <p:nvPr/>
        </p:nvSpPr>
        <p:spPr>
          <a:xfrm>
            <a:off x="571472" y="4357694"/>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等腰三角形 20"/>
          <p:cNvSpPr/>
          <p:nvPr/>
        </p:nvSpPr>
        <p:spPr>
          <a:xfrm>
            <a:off x="857224" y="2357430"/>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等腰三角形 21"/>
          <p:cNvSpPr/>
          <p:nvPr/>
        </p:nvSpPr>
        <p:spPr>
          <a:xfrm>
            <a:off x="1285852" y="5500702"/>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等腰三角形 22"/>
          <p:cNvSpPr/>
          <p:nvPr/>
        </p:nvSpPr>
        <p:spPr>
          <a:xfrm>
            <a:off x="3357554" y="5143512"/>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等腰三角形 23"/>
          <p:cNvSpPr/>
          <p:nvPr/>
        </p:nvSpPr>
        <p:spPr>
          <a:xfrm>
            <a:off x="4214810" y="1285860"/>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等腰三角形 24"/>
          <p:cNvSpPr/>
          <p:nvPr/>
        </p:nvSpPr>
        <p:spPr>
          <a:xfrm>
            <a:off x="5929322" y="1142984"/>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等腰三角形 25"/>
          <p:cNvSpPr/>
          <p:nvPr/>
        </p:nvSpPr>
        <p:spPr>
          <a:xfrm>
            <a:off x="7215206" y="4500570"/>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等腰三角形 26"/>
          <p:cNvSpPr/>
          <p:nvPr/>
        </p:nvSpPr>
        <p:spPr>
          <a:xfrm>
            <a:off x="5929322" y="4500570"/>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等腰三角形 27"/>
          <p:cNvSpPr/>
          <p:nvPr/>
        </p:nvSpPr>
        <p:spPr>
          <a:xfrm>
            <a:off x="4286248" y="4214818"/>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等腰三角形 28"/>
          <p:cNvSpPr/>
          <p:nvPr/>
        </p:nvSpPr>
        <p:spPr>
          <a:xfrm>
            <a:off x="7786710" y="2786058"/>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等腰三角形 29"/>
          <p:cNvSpPr/>
          <p:nvPr/>
        </p:nvSpPr>
        <p:spPr>
          <a:xfrm>
            <a:off x="6929454" y="6072206"/>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等腰三角形 30"/>
          <p:cNvSpPr/>
          <p:nvPr/>
        </p:nvSpPr>
        <p:spPr>
          <a:xfrm>
            <a:off x="2786050" y="6215082"/>
            <a:ext cx="357190" cy="35719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7" name="直線單箭頭接點 36"/>
          <p:cNvCxnSpPr>
            <a:stCxn id="21" idx="5"/>
            <a:endCxn id="7" idx="2"/>
          </p:cNvCxnSpPr>
          <p:nvPr/>
        </p:nvCxnSpPr>
        <p:spPr>
          <a:xfrm flipV="1">
            <a:off x="1125117" y="2393149"/>
            <a:ext cx="803677"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直線單箭頭接點 38"/>
          <p:cNvCxnSpPr>
            <a:stCxn id="19" idx="3"/>
            <a:endCxn id="7" idx="0"/>
          </p:cNvCxnSpPr>
          <p:nvPr/>
        </p:nvCxnSpPr>
        <p:spPr>
          <a:xfrm rot="16200000" flipH="1">
            <a:off x="1785918" y="1893083"/>
            <a:ext cx="428628" cy="2143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直線單箭頭接點 40"/>
          <p:cNvCxnSpPr>
            <a:stCxn id="18" idx="4"/>
            <a:endCxn id="8" idx="2"/>
          </p:cNvCxnSpPr>
          <p:nvPr/>
        </p:nvCxnSpPr>
        <p:spPr>
          <a:xfrm rot="16200000" flipH="1">
            <a:off x="3232538" y="2411008"/>
            <a:ext cx="392909" cy="428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 name="直線單箭頭接點 42"/>
          <p:cNvCxnSpPr>
            <a:stCxn id="7" idx="5"/>
            <a:endCxn id="4" idx="0"/>
          </p:cNvCxnSpPr>
          <p:nvPr/>
        </p:nvCxnSpPr>
        <p:spPr>
          <a:xfrm rot="16200000" flipH="1">
            <a:off x="2019361" y="2733748"/>
            <a:ext cx="766689" cy="33806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直線單箭頭接點 44"/>
          <p:cNvCxnSpPr>
            <a:stCxn id="24" idx="4"/>
            <a:endCxn id="13" idx="2"/>
          </p:cNvCxnSpPr>
          <p:nvPr/>
        </p:nvCxnSpPr>
        <p:spPr>
          <a:xfrm rot="16200000" flipH="1">
            <a:off x="4732736" y="1482314"/>
            <a:ext cx="178595" cy="500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直線單箭頭接點 46"/>
          <p:cNvCxnSpPr>
            <a:stCxn id="25" idx="2"/>
            <a:endCxn id="13" idx="7"/>
          </p:cNvCxnSpPr>
          <p:nvPr/>
        </p:nvCxnSpPr>
        <p:spPr>
          <a:xfrm rot="5400000">
            <a:off x="5555543" y="1321579"/>
            <a:ext cx="195185" cy="5523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直線單箭頭接點 48"/>
          <p:cNvCxnSpPr>
            <a:stCxn id="13" idx="5"/>
            <a:endCxn id="6" idx="0"/>
          </p:cNvCxnSpPr>
          <p:nvPr/>
        </p:nvCxnSpPr>
        <p:spPr>
          <a:xfrm rot="16200000" flipH="1">
            <a:off x="5341228" y="1983649"/>
            <a:ext cx="552375" cy="4809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2" name="直線單箭頭接點 51"/>
          <p:cNvCxnSpPr>
            <a:stCxn id="8" idx="3"/>
            <a:endCxn id="4" idx="3"/>
          </p:cNvCxnSpPr>
          <p:nvPr/>
        </p:nvCxnSpPr>
        <p:spPr>
          <a:xfrm rot="5400000">
            <a:off x="3036084" y="2840906"/>
            <a:ext cx="552375" cy="76668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7" name="直線單箭頭接點 56"/>
          <p:cNvCxnSpPr>
            <a:stCxn id="20" idx="5"/>
            <a:endCxn id="14" idx="2"/>
          </p:cNvCxnSpPr>
          <p:nvPr/>
        </p:nvCxnSpPr>
        <p:spPr>
          <a:xfrm flipV="1">
            <a:off x="839365" y="3964785"/>
            <a:ext cx="660801" cy="5715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 name="直線單箭頭接點 59"/>
          <p:cNvCxnSpPr>
            <a:stCxn id="14" idx="7"/>
            <a:endCxn id="4" idx="1"/>
          </p:cNvCxnSpPr>
          <p:nvPr/>
        </p:nvCxnSpPr>
        <p:spPr>
          <a:xfrm rot="5400000" flipH="1" flipV="1">
            <a:off x="1840766" y="3464720"/>
            <a:ext cx="338061" cy="4094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4" name="直線單箭頭接點 63"/>
          <p:cNvCxnSpPr>
            <a:stCxn id="10" idx="0"/>
            <a:endCxn id="4" idx="2"/>
          </p:cNvCxnSpPr>
          <p:nvPr/>
        </p:nvCxnSpPr>
        <p:spPr>
          <a:xfrm rot="16200000" flipV="1">
            <a:off x="2125249" y="4161239"/>
            <a:ext cx="928694" cy="3571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7" name="直線單箭頭接點 66"/>
          <p:cNvCxnSpPr>
            <a:stCxn id="10" idx="2"/>
            <a:endCxn id="22" idx="5"/>
          </p:cNvCxnSpPr>
          <p:nvPr/>
        </p:nvCxnSpPr>
        <p:spPr>
          <a:xfrm rot="10800000" flipV="1">
            <a:off x="1553746" y="4822041"/>
            <a:ext cx="875115" cy="8572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0" name="直線單箭頭接點 69"/>
          <p:cNvCxnSpPr>
            <a:stCxn id="31" idx="0"/>
            <a:endCxn id="10" idx="5"/>
          </p:cNvCxnSpPr>
          <p:nvPr/>
        </p:nvCxnSpPr>
        <p:spPr>
          <a:xfrm rot="16200000" flipV="1">
            <a:off x="2215816" y="5466253"/>
            <a:ext cx="1266755" cy="2309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 name="直線單箭頭接點 72"/>
          <p:cNvCxnSpPr>
            <a:stCxn id="17" idx="7"/>
            <a:endCxn id="5" idx="1"/>
          </p:cNvCxnSpPr>
          <p:nvPr/>
        </p:nvCxnSpPr>
        <p:spPr>
          <a:xfrm rot="5400000" flipH="1" flipV="1">
            <a:off x="3948187" y="5357827"/>
            <a:ext cx="480937" cy="6238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6" name="直線單箭頭接點 75"/>
          <p:cNvCxnSpPr>
            <a:stCxn id="23" idx="5"/>
            <a:endCxn id="17" idx="0"/>
          </p:cNvCxnSpPr>
          <p:nvPr/>
        </p:nvCxnSpPr>
        <p:spPr>
          <a:xfrm>
            <a:off x="3625447" y="5322107"/>
            <a:ext cx="125016" cy="5357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直線單箭頭接點 78"/>
          <p:cNvCxnSpPr>
            <a:stCxn id="12" idx="1"/>
            <a:endCxn id="4" idx="3"/>
          </p:cNvCxnSpPr>
          <p:nvPr/>
        </p:nvCxnSpPr>
        <p:spPr>
          <a:xfrm rot="16200000" flipV="1">
            <a:off x="2964646" y="3464719"/>
            <a:ext cx="480937" cy="5523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2" name="直線單箭頭接點 81"/>
          <p:cNvCxnSpPr>
            <a:stCxn id="28" idx="1"/>
            <a:endCxn id="12" idx="6"/>
          </p:cNvCxnSpPr>
          <p:nvPr/>
        </p:nvCxnSpPr>
        <p:spPr>
          <a:xfrm rot="10800000">
            <a:off x="3786182" y="4107661"/>
            <a:ext cx="589364"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6" name="直線單箭頭接點 85"/>
          <p:cNvCxnSpPr>
            <a:stCxn id="11" idx="2"/>
            <a:endCxn id="5" idx="3"/>
          </p:cNvCxnSpPr>
          <p:nvPr/>
        </p:nvCxnSpPr>
        <p:spPr>
          <a:xfrm rot="10800000">
            <a:off x="5214942" y="5429265"/>
            <a:ext cx="714380" cy="25003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0" name="直線單箭頭接點 89"/>
          <p:cNvCxnSpPr>
            <a:stCxn id="30" idx="1"/>
            <a:endCxn id="11" idx="6"/>
          </p:cNvCxnSpPr>
          <p:nvPr/>
        </p:nvCxnSpPr>
        <p:spPr>
          <a:xfrm rot="10800000">
            <a:off x="6286512" y="5679297"/>
            <a:ext cx="732240" cy="5715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3" name="直線單箭頭接點 92"/>
          <p:cNvCxnSpPr>
            <a:stCxn id="27" idx="3"/>
            <a:endCxn id="11" idx="0"/>
          </p:cNvCxnSpPr>
          <p:nvPr/>
        </p:nvCxnSpPr>
        <p:spPr>
          <a:xfrm rot="5400000">
            <a:off x="5786446" y="5179231"/>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7" name="直線單箭頭接點 96"/>
          <p:cNvCxnSpPr>
            <a:stCxn id="26" idx="0"/>
            <a:endCxn id="15" idx="4"/>
          </p:cNvCxnSpPr>
          <p:nvPr/>
        </p:nvCxnSpPr>
        <p:spPr>
          <a:xfrm rot="16200000" flipV="1">
            <a:off x="6822297" y="3929066"/>
            <a:ext cx="714380" cy="428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0" name="直線單箭頭接點 99"/>
          <p:cNvCxnSpPr>
            <a:stCxn id="15" idx="1"/>
            <a:endCxn id="6" idx="2"/>
          </p:cNvCxnSpPr>
          <p:nvPr/>
        </p:nvCxnSpPr>
        <p:spPr>
          <a:xfrm rot="16200000" flipV="1">
            <a:off x="6072199" y="2714620"/>
            <a:ext cx="552375" cy="98100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3" name="直線單箭頭接點 102"/>
          <p:cNvCxnSpPr>
            <a:stCxn id="16" idx="2"/>
            <a:endCxn id="6" idx="3"/>
          </p:cNvCxnSpPr>
          <p:nvPr/>
        </p:nvCxnSpPr>
        <p:spPr>
          <a:xfrm rot="10800000" flipV="1">
            <a:off x="6215074" y="2321710"/>
            <a:ext cx="928694" cy="39290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6" name="直線單箭頭接點 105"/>
          <p:cNvCxnSpPr>
            <a:stCxn id="29" idx="1"/>
            <a:endCxn id="16" idx="5"/>
          </p:cNvCxnSpPr>
          <p:nvPr/>
        </p:nvCxnSpPr>
        <p:spPr>
          <a:xfrm rot="10800000">
            <a:off x="7448650" y="2447997"/>
            <a:ext cx="427359" cy="5166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0" name="日期版面配置區 109"/>
          <p:cNvSpPr>
            <a:spLocks noGrp="1"/>
          </p:cNvSpPr>
          <p:nvPr>
            <p:ph type="dt" sz="half" idx="10"/>
          </p:nvPr>
        </p:nvSpPr>
        <p:spPr/>
        <p:txBody>
          <a:bodyPr/>
          <a:lstStyle/>
          <a:p>
            <a:fld id="{49ADE401-F33F-4D88-B108-37272D616DC0}" type="datetime1">
              <a:rPr lang="zh-TW" altLang="en-US" smtClean="0"/>
              <a:pPr/>
              <a:t>2010/4/20</a:t>
            </a:fld>
            <a:endParaRPr lang="zh-TW" altLang="en-US"/>
          </a:p>
        </p:txBody>
      </p:sp>
      <p:sp>
        <p:nvSpPr>
          <p:cNvPr id="111" name="投影片編號版面配置區 110"/>
          <p:cNvSpPr>
            <a:spLocks noGrp="1"/>
          </p:cNvSpPr>
          <p:nvPr>
            <p:ph type="sldNum" sz="quarter" idx="12"/>
          </p:nvPr>
        </p:nvSpPr>
        <p:spPr/>
        <p:txBody>
          <a:bodyPr/>
          <a:lstStyle/>
          <a:p>
            <a:fld id="{73DA0BB7-265A-403C-9275-D587AB510EDC}" type="slidenum">
              <a:rPr lang="zh-TW" altLang="en-US" smtClean="0"/>
              <a:pPr/>
              <a:t>5</a:t>
            </a:fld>
            <a:endParaRPr lang="zh-TW"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description </a:t>
            </a:r>
            <a:endParaRPr lang="zh-TW" altLang="en-US" dirty="0"/>
          </a:p>
        </p:txBody>
      </p:sp>
      <p:sp>
        <p:nvSpPr>
          <p:cNvPr id="3" name="內容版面配置區 2"/>
          <p:cNvSpPr>
            <a:spLocks noGrp="1"/>
          </p:cNvSpPr>
          <p:nvPr>
            <p:ph sz="quarter" idx="1"/>
          </p:nvPr>
        </p:nvSpPr>
        <p:spPr/>
        <p:txBody>
          <a:bodyPr/>
          <a:lstStyle/>
          <a:p>
            <a:r>
              <a:rPr lang="en-US" altLang="zh-TW" dirty="0" smtClean="0"/>
              <a:t>Given :</a:t>
            </a:r>
          </a:p>
          <a:p>
            <a:pPr lvl="1"/>
            <a:r>
              <a:rPr lang="en-US" altLang="zh-TW" dirty="0" smtClean="0"/>
              <a:t>Network topology</a:t>
            </a:r>
          </a:p>
          <a:p>
            <a:pPr lvl="1"/>
            <a:r>
              <a:rPr lang="en-US" altLang="zh-TW" dirty="0" smtClean="0"/>
              <a:t>The capacity of mesh routers and gateways</a:t>
            </a:r>
          </a:p>
          <a:p>
            <a:pPr lvl="1"/>
            <a:r>
              <a:rPr lang="en-US" altLang="zh-TW" dirty="0" smtClean="0"/>
              <a:t>The traffic rate required by each mesh client</a:t>
            </a:r>
          </a:p>
          <a:p>
            <a:r>
              <a:rPr lang="en-US" altLang="zh-TW" dirty="0" smtClean="0"/>
              <a:t>Objective : </a:t>
            </a:r>
          </a:p>
          <a:p>
            <a:pPr lvl="1"/>
            <a:r>
              <a:rPr lang="en-US" altLang="zh-TW" dirty="0" smtClean="0"/>
              <a:t>To maximize the minimum rate of  all clients</a:t>
            </a:r>
            <a:endParaRPr lang="zh-TW" altLang="en-US" dirty="0"/>
          </a:p>
        </p:txBody>
      </p:sp>
      <p:sp>
        <p:nvSpPr>
          <p:cNvPr id="4" name="日期版面配置區 3"/>
          <p:cNvSpPr>
            <a:spLocks noGrp="1"/>
          </p:cNvSpPr>
          <p:nvPr>
            <p:ph type="dt" sz="half" idx="10"/>
          </p:nvPr>
        </p:nvSpPr>
        <p:spPr/>
        <p:txBody>
          <a:bodyPr/>
          <a:lstStyle/>
          <a:p>
            <a:fld id="{8DA4697E-D7DB-423B-BDFB-E439753E7471}" type="datetime1">
              <a:rPr lang="zh-TW" altLang="en-US" smtClean="0"/>
              <a:pPr/>
              <a:t>2010/4/20</a:t>
            </a:fld>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pPr/>
              <a:t>6</a:t>
            </a:fld>
            <a:endParaRPr lang="zh-TW"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description </a:t>
            </a:r>
            <a:endParaRPr lang="zh-TW" altLang="en-US" dirty="0"/>
          </a:p>
        </p:txBody>
      </p:sp>
      <p:sp>
        <p:nvSpPr>
          <p:cNvPr id="3" name="內容版面配置區 2"/>
          <p:cNvSpPr>
            <a:spLocks noGrp="1"/>
          </p:cNvSpPr>
          <p:nvPr>
            <p:ph sz="quarter" idx="1"/>
          </p:nvPr>
        </p:nvSpPr>
        <p:spPr/>
        <p:txBody>
          <a:bodyPr/>
          <a:lstStyle/>
          <a:p>
            <a:r>
              <a:rPr lang="en-US" altLang="zh-TW" dirty="0" smtClean="0"/>
              <a:t>Subject to :</a:t>
            </a:r>
          </a:p>
          <a:p>
            <a:pPr lvl="1"/>
            <a:r>
              <a:rPr lang="en-US" altLang="zh-TW" dirty="0" smtClean="0"/>
              <a:t>Routing constraints</a:t>
            </a:r>
          </a:p>
          <a:p>
            <a:pPr lvl="1"/>
            <a:r>
              <a:rPr lang="en-US" altLang="zh-TW" dirty="0" smtClean="0"/>
              <a:t>Mobile host constraints</a:t>
            </a:r>
          </a:p>
          <a:p>
            <a:pPr lvl="1"/>
            <a:r>
              <a:rPr lang="en-US" altLang="zh-TW" dirty="0" smtClean="0"/>
              <a:t>Link capacity constraints</a:t>
            </a:r>
          </a:p>
          <a:p>
            <a:pPr lvl="1"/>
            <a:r>
              <a:rPr lang="en-US" altLang="zh-TW" dirty="0" err="1" smtClean="0"/>
              <a:t>QoS</a:t>
            </a:r>
            <a:r>
              <a:rPr lang="en-US" altLang="zh-TW" dirty="0" smtClean="0"/>
              <a:t> constraints</a:t>
            </a:r>
          </a:p>
          <a:p>
            <a:pPr lvl="1"/>
            <a:r>
              <a:rPr lang="en-US" altLang="zh-TW" dirty="0" smtClean="0"/>
              <a:t>Link constraints</a:t>
            </a:r>
          </a:p>
          <a:p>
            <a:pPr lvl="1"/>
            <a:r>
              <a:rPr lang="en-US" altLang="zh-TW" dirty="0" smtClean="0"/>
              <a:t>Flow control constraints</a:t>
            </a:r>
          </a:p>
          <a:p>
            <a:r>
              <a:rPr lang="en-US" altLang="zh-TW" dirty="0" smtClean="0"/>
              <a:t>To determine :</a:t>
            </a:r>
          </a:p>
          <a:p>
            <a:pPr lvl="1"/>
            <a:r>
              <a:rPr lang="en-US" altLang="zh-TW" dirty="0" smtClean="0"/>
              <a:t>The end-to-end delay</a:t>
            </a:r>
          </a:p>
          <a:p>
            <a:pPr lvl="1"/>
            <a:r>
              <a:rPr lang="en-US" altLang="zh-TW" dirty="0" smtClean="0"/>
              <a:t>The data rate of clients</a:t>
            </a:r>
            <a:endParaRPr lang="zh-TW" altLang="en-US" dirty="0"/>
          </a:p>
        </p:txBody>
      </p:sp>
      <p:sp>
        <p:nvSpPr>
          <p:cNvPr id="4" name="日期版面配置區 3"/>
          <p:cNvSpPr>
            <a:spLocks noGrp="1"/>
          </p:cNvSpPr>
          <p:nvPr>
            <p:ph type="dt" sz="half" idx="10"/>
          </p:nvPr>
        </p:nvSpPr>
        <p:spPr/>
        <p:txBody>
          <a:bodyPr/>
          <a:lstStyle/>
          <a:p>
            <a:fld id="{9BFDF795-73EE-4963-9967-1D2B4A386E5E}" type="datetime1">
              <a:rPr lang="zh-TW" altLang="en-US" smtClean="0"/>
              <a:pPr/>
              <a:t>2010/4/20</a:t>
            </a:fld>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pPr/>
              <a:t>7</a:t>
            </a:fld>
            <a:endParaRPr lang="zh-TW"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Notation and Problem Formulation</a:t>
            </a:r>
            <a:endParaRPr lang="zh-TW" altLang="en-US" dirty="0"/>
          </a:p>
        </p:txBody>
      </p:sp>
      <p:sp>
        <p:nvSpPr>
          <p:cNvPr id="5" name="文字版面配置區 4"/>
          <p:cNvSpPr>
            <a:spLocks noGrp="1"/>
          </p:cNvSpPr>
          <p:nvPr>
            <p:ph type="body" idx="1"/>
          </p:nvPr>
        </p:nvSpPr>
        <p:spPr/>
        <p:txBody>
          <a:bodyPr/>
          <a:lstStyle/>
          <a:p>
            <a:endParaRPr lang="zh-TW" altLang="en-US"/>
          </a:p>
        </p:txBody>
      </p:sp>
      <p:sp>
        <p:nvSpPr>
          <p:cNvPr id="6" name="日期版面配置區 5"/>
          <p:cNvSpPr>
            <a:spLocks noGrp="1"/>
          </p:cNvSpPr>
          <p:nvPr>
            <p:ph type="dt" sz="half" idx="10"/>
          </p:nvPr>
        </p:nvSpPr>
        <p:spPr/>
        <p:txBody>
          <a:bodyPr/>
          <a:lstStyle/>
          <a:p>
            <a:fld id="{244606E8-5B26-4AAF-8018-86151F649F1D}" type="datetime1">
              <a:rPr lang="zh-TW" altLang="en-US" smtClean="0"/>
              <a:pPr/>
              <a:t>2010/4/20</a:t>
            </a:fld>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8</a:t>
            </a:fld>
            <a:endParaRPr lang="zh-TW"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投影片編號版面配置區 11"/>
          <p:cNvSpPr>
            <a:spLocks noGrp="1"/>
          </p:cNvSpPr>
          <p:nvPr>
            <p:ph type="sldNum" sz="quarter" idx="12"/>
          </p:nvPr>
        </p:nvSpPr>
        <p:spPr/>
        <p:txBody>
          <a:bodyPr/>
          <a:lstStyle/>
          <a:p>
            <a:fld id="{73DA0BB7-265A-403C-9275-D587AB510EDC}" type="slidenum">
              <a:rPr lang="zh-TW" altLang="en-US" smtClean="0"/>
              <a:pPr/>
              <a:t>9</a:t>
            </a:fld>
            <a:endParaRPr lang="zh-TW" altLang="en-US"/>
          </a:p>
        </p:txBody>
      </p:sp>
      <p:graphicFrame>
        <p:nvGraphicFramePr>
          <p:cNvPr id="4" name="內容版面配置區 3"/>
          <p:cNvGraphicFramePr>
            <a:graphicFrameLocks noGrp="1"/>
          </p:cNvGraphicFramePr>
          <p:nvPr>
            <p:ph sz="quarter" idx="1"/>
          </p:nvPr>
        </p:nvGraphicFramePr>
        <p:xfrm>
          <a:off x="214282" y="192681"/>
          <a:ext cx="8715436" cy="5637832"/>
        </p:xfrm>
        <a:graphic>
          <a:graphicData uri="http://schemas.openxmlformats.org/drawingml/2006/table">
            <a:tbl>
              <a:tblPr firstRow="1" bandRow="1">
                <a:tableStyleId>{5C22544A-7EE6-4342-B048-85BDC9FD1C3A}</a:tableStyleId>
              </a:tblPr>
              <a:tblGrid>
                <a:gridCol w="1329472"/>
                <a:gridCol w="7385964"/>
              </a:tblGrid>
              <a:tr h="811807">
                <a:tc gridSpan="2">
                  <a:txBody>
                    <a:bodyPr/>
                    <a:lstStyle/>
                    <a:p>
                      <a:pPr algn="ctr"/>
                      <a:r>
                        <a:rPr lang="en-US" altLang="zh-TW" sz="3000" dirty="0" smtClean="0"/>
                        <a:t>Introduction of Notations</a:t>
                      </a:r>
                      <a:endParaRPr lang="zh-TW" altLang="en-US" sz="3000" dirty="0"/>
                    </a:p>
                  </a:txBody>
                  <a:tcPr/>
                </a:tc>
                <a:tc hMerge="1">
                  <a:txBody>
                    <a:bodyPr/>
                    <a:lstStyle/>
                    <a:p>
                      <a:endParaRPr lang="zh-TW" altLang="en-US"/>
                    </a:p>
                  </a:txBody>
                  <a:tcPr/>
                </a:tc>
              </a:tr>
              <a:tr h="657349">
                <a:tc>
                  <a:txBody>
                    <a:bodyPr/>
                    <a:lstStyle/>
                    <a:p>
                      <a:r>
                        <a:rPr lang="en-US" altLang="zh-TW" sz="2400" i="1" dirty="0" smtClean="0"/>
                        <a:t>N</a:t>
                      </a:r>
                      <a:endParaRPr lang="zh-TW" altLang="en-US" sz="2400" i="1" dirty="0"/>
                    </a:p>
                  </a:txBody>
                  <a:tcPr/>
                </a:tc>
                <a:tc>
                  <a:txBody>
                    <a:bodyPr/>
                    <a:lstStyle/>
                    <a:p>
                      <a:r>
                        <a:rPr kumimoji="0" lang="en-US" altLang="zh-TW" sz="2400" kern="1200" dirty="0" smtClean="0">
                          <a:solidFill>
                            <a:schemeClr val="dk1"/>
                          </a:solidFill>
                          <a:latin typeface="+mn-lt"/>
                          <a:ea typeface="+mn-ea"/>
                          <a:cs typeface="+mn-cs"/>
                        </a:rPr>
                        <a:t>The set of mesh clients, where </a:t>
                      </a:r>
                      <a:r>
                        <a:rPr kumimoji="0" lang="en-US" altLang="zh-TW" sz="2400" i="1" kern="1200" dirty="0" err="1" smtClean="0">
                          <a:solidFill>
                            <a:schemeClr val="dk1"/>
                          </a:solidFill>
                          <a:latin typeface="+mn-lt"/>
                          <a:ea typeface="+mn-ea"/>
                          <a:cs typeface="+mn-cs"/>
                        </a:rPr>
                        <a:t>n</a:t>
                      </a:r>
                      <a:r>
                        <a:rPr kumimoji="0" lang="en-US" altLang="zh-TW" sz="2400" kern="1200" dirty="0" err="1" smtClean="0">
                          <a:solidFill>
                            <a:schemeClr val="dk1"/>
                          </a:solidFill>
                          <a:latin typeface="+mn-lt"/>
                          <a:ea typeface="+mn-ea"/>
                          <a:cs typeface="+mn-cs"/>
                          <a:sym typeface="Symbol"/>
                        </a:rPr>
                        <a:t></a:t>
                      </a:r>
                      <a:r>
                        <a:rPr kumimoji="0" lang="en-US" altLang="zh-TW" sz="2400" i="1" kern="1200" dirty="0" err="1" smtClean="0">
                          <a:solidFill>
                            <a:schemeClr val="dk1"/>
                          </a:solidFill>
                          <a:latin typeface="+mn-lt"/>
                          <a:ea typeface="+mn-ea"/>
                          <a:cs typeface="+mn-cs"/>
                        </a:rPr>
                        <a:t>N</a:t>
                      </a:r>
                      <a:r>
                        <a:rPr kumimoji="0" lang="en-US" altLang="zh-TW" sz="2400" kern="1200" dirty="0" smtClean="0">
                          <a:solidFill>
                            <a:schemeClr val="dk1"/>
                          </a:solidFill>
                          <a:latin typeface="+mn-lt"/>
                          <a:ea typeface="+mn-ea"/>
                          <a:cs typeface="+mn-cs"/>
                        </a:rPr>
                        <a:t>.</a:t>
                      </a:r>
                      <a:endParaRPr lang="zh-TW" altLang="en-US" sz="2400" dirty="0"/>
                    </a:p>
                  </a:txBody>
                  <a:tcPr/>
                </a:tc>
              </a:tr>
              <a:tr h="610725">
                <a:tc>
                  <a:txBody>
                    <a:bodyPr/>
                    <a:lstStyle/>
                    <a:p>
                      <a:r>
                        <a:rPr lang="en-US" altLang="zh-TW" sz="2400" i="1" dirty="0" smtClean="0"/>
                        <a:t>R</a:t>
                      </a:r>
                      <a:endParaRPr lang="zh-TW" altLang="en-US" sz="2400" i="1" dirty="0"/>
                    </a:p>
                  </a:txBody>
                  <a:tcPr/>
                </a:tc>
                <a:tc>
                  <a:txBody>
                    <a:bodyPr/>
                    <a:lstStyle/>
                    <a:p>
                      <a:r>
                        <a:rPr kumimoji="0" lang="en-US" altLang="zh-TW" sz="2400" kern="1200" dirty="0" smtClean="0">
                          <a:solidFill>
                            <a:schemeClr val="dk1"/>
                          </a:solidFill>
                          <a:latin typeface="+mn-lt"/>
                          <a:ea typeface="+mn-ea"/>
                          <a:cs typeface="+mn-cs"/>
                        </a:rPr>
                        <a:t>The set of mesh routers, where </a:t>
                      </a:r>
                      <a:r>
                        <a:rPr kumimoji="0" lang="en-US" altLang="zh-TW" sz="2400" i="1" kern="1200" dirty="0" err="1" smtClean="0">
                          <a:solidFill>
                            <a:schemeClr val="dk1"/>
                          </a:solidFill>
                          <a:latin typeface="+mn-lt"/>
                          <a:ea typeface="+mn-ea"/>
                          <a:cs typeface="+mn-cs"/>
                        </a:rPr>
                        <a:t>r</a:t>
                      </a:r>
                      <a:r>
                        <a:rPr kumimoji="0" lang="en-US" altLang="zh-TW" sz="2400" kern="1200" dirty="0" err="1" smtClean="0">
                          <a:solidFill>
                            <a:schemeClr val="dk1"/>
                          </a:solidFill>
                          <a:latin typeface="+mn-lt"/>
                          <a:ea typeface="+mn-ea"/>
                          <a:cs typeface="+mn-cs"/>
                          <a:sym typeface="Symbol"/>
                        </a:rPr>
                        <a:t></a:t>
                      </a:r>
                      <a:r>
                        <a:rPr kumimoji="0" lang="en-US" altLang="zh-TW" sz="2400" i="1" kern="1200" dirty="0" err="1" smtClean="0">
                          <a:solidFill>
                            <a:schemeClr val="dk1"/>
                          </a:solidFill>
                          <a:latin typeface="+mn-lt"/>
                          <a:ea typeface="+mn-ea"/>
                          <a:cs typeface="+mn-cs"/>
                        </a:rPr>
                        <a:t>R</a:t>
                      </a:r>
                      <a:r>
                        <a:rPr kumimoji="0" lang="en-US" altLang="zh-TW" sz="2400" kern="1200" dirty="0" smtClean="0">
                          <a:solidFill>
                            <a:schemeClr val="dk1"/>
                          </a:solidFill>
                          <a:latin typeface="+mn-lt"/>
                          <a:ea typeface="+mn-ea"/>
                          <a:cs typeface="+mn-cs"/>
                        </a:rPr>
                        <a:t>.</a:t>
                      </a:r>
                      <a:endParaRPr lang="zh-TW" altLang="en-US" sz="2400" dirty="0"/>
                    </a:p>
                  </a:txBody>
                  <a:tcPr/>
                </a:tc>
              </a:tr>
              <a:tr h="633664">
                <a:tc>
                  <a:txBody>
                    <a:bodyPr/>
                    <a:lstStyle/>
                    <a:p>
                      <a:r>
                        <a:rPr lang="en-US" altLang="zh-TW" sz="2400" i="1" dirty="0" smtClean="0"/>
                        <a:t>G</a:t>
                      </a:r>
                      <a:endParaRPr lang="zh-TW" altLang="en-US" sz="2400" i="1" dirty="0"/>
                    </a:p>
                  </a:txBody>
                  <a:tcPr/>
                </a:tc>
                <a:tc>
                  <a:txBody>
                    <a:bodyPr/>
                    <a:lstStyle/>
                    <a:p>
                      <a:r>
                        <a:rPr kumimoji="0" lang="en-US" altLang="zh-TW" sz="2400" kern="1200" dirty="0" smtClean="0">
                          <a:solidFill>
                            <a:schemeClr val="dk1"/>
                          </a:solidFill>
                          <a:latin typeface="+mn-lt"/>
                          <a:ea typeface="+mn-ea"/>
                          <a:cs typeface="+mn-cs"/>
                        </a:rPr>
                        <a:t>The set of gateways, where </a:t>
                      </a:r>
                      <a:r>
                        <a:rPr kumimoji="0" lang="en-US" altLang="zh-TW" sz="2400" i="1" kern="1200" dirty="0" err="1" smtClean="0">
                          <a:solidFill>
                            <a:schemeClr val="dk1"/>
                          </a:solidFill>
                          <a:latin typeface="+mn-lt"/>
                          <a:ea typeface="+mn-ea"/>
                          <a:cs typeface="+mn-cs"/>
                        </a:rPr>
                        <a:t>g</a:t>
                      </a:r>
                      <a:r>
                        <a:rPr kumimoji="0" lang="en-US" altLang="zh-TW" sz="2400" kern="1200" dirty="0" err="1" smtClean="0">
                          <a:solidFill>
                            <a:schemeClr val="dk1"/>
                          </a:solidFill>
                          <a:latin typeface="+mn-lt"/>
                          <a:ea typeface="+mn-ea"/>
                          <a:cs typeface="+mn-cs"/>
                          <a:sym typeface="Symbol"/>
                        </a:rPr>
                        <a:t></a:t>
                      </a:r>
                      <a:r>
                        <a:rPr kumimoji="0" lang="en-US" altLang="zh-TW" sz="2400" i="1" kern="1200" dirty="0" err="1" smtClean="0">
                          <a:solidFill>
                            <a:schemeClr val="dk1"/>
                          </a:solidFill>
                          <a:latin typeface="+mn-lt"/>
                          <a:ea typeface="+mn-ea"/>
                          <a:cs typeface="+mn-cs"/>
                        </a:rPr>
                        <a:t>G</a:t>
                      </a:r>
                      <a:r>
                        <a:rPr kumimoji="0" lang="en-US" altLang="zh-TW" sz="2400" kern="1200" dirty="0" smtClean="0">
                          <a:solidFill>
                            <a:schemeClr val="dk1"/>
                          </a:solidFill>
                          <a:latin typeface="+mn-lt"/>
                          <a:ea typeface="+mn-ea"/>
                          <a:cs typeface="+mn-cs"/>
                        </a:rPr>
                        <a:t>.</a:t>
                      </a:r>
                      <a:endParaRPr lang="zh-TW" altLang="en-US" sz="2400" dirty="0"/>
                    </a:p>
                  </a:txBody>
                  <a:tcPr/>
                </a:tc>
              </a:tr>
              <a:tr h="587040">
                <a:tc>
                  <a:txBody>
                    <a:bodyPr/>
                    <a:lstStyle/>
                    <a:p>
                      <a:endParaRPr lang="zh-TW" altLang="en-US" sz="2400" dirty="0"/>
                    </a:p>
                  </a:txBody>
                  <a:tcPr/>
                </a:tc>
                <a:tc>
                  <a:txBody>
                    <a:bodyPr/>
                    <a:lstStyle/>
                    <a:p>
                      <a:r>
                        <a:rPr kumimoji="0" lang="en-US" altLang="zh-TW" sz="2400" kern="1200" dirty="0" smtClean="0">
                          <a:solidFill>
                            <a:schemeClr val="dk1"/>
                          </a:solidFill>
                          <a:latin typeface="+mn-lt"/>
                          <a:ea typeface="+mn-ea"/>
                          <a:cs typeface="+mn-cs"/>
                        </a:rPr>
                        <a:t>The nodal capacity of router </a:t>
                      </a:r>
                      <a:r>
                        <a:rPr kumimoji="0" lang="en-US" altLang="zh-TW" sz="2400" i="1" kern="1200" dirty="0" smtClean="0">
                          <a:solidFill>
                            <a:schemeClr val="dk1"/>
                          </a:solidFill>
                          <a:latin typeface="+mn-lt"/>
                          <a:ea typeface="+mn-ea"/>
                          <a:cs typeface="+mn-cs"/>
                        </a:rPr>
                        <a:t>r</a:t>
                      </a:r>
                      <a:r>
                        <a:rPr kumimoji="0" lang="en-US" altLang="zh-TW" sz="2400" kern="1200" dirty="0" smtClean="0">
                          <a:solidFill>
                            <a:schemeClr val="dk1"/>
                          </a:solidFill>
                          <a:latin typeface="+mn-lt"/>
                          <a:ea typeface="+mn-ea"/>
                          <a:cs typeface="+mn-cs"/>
                        </a:rPr>
                        <a:t>.</a:t>
                      </a:r>
                      <a:endParaRPr lang="zh-TW" altLang="en-US" sz="2400" dirty="0"/>
                    </a:p>
                  </a:txBody>
                  <a:tcPr/>
                </a:tc>
              </a:tr>
              <a:tr h="811807">
                <a:tc>
                  <a:txBody>
                    <a:bodyPr/>
                    <a:lstStyle/>
                    <a:p>
                      <a:endParaRPr lang="zh-TW" altLang="en-US" sz="2400" dirty="0"/>
                    </a:p>
                  </a:txBody>
                  <a:tcPr/>
                </a:tc>
                <a:tc>
                  <a:txBody>
                    <a:bodyPr/>
                    <a:lstStyle/>
                    <a:p>
                      <a:r>
                        <a:rPr kumimoji="0" lang="en-US" altLang="zh-TW" sz="2400" kern="1200" dirty="0" smtClean="0">
                          <a:solidFill>
                            <a:schemeClr val="dk1"/>
                          </a:solidFill>
                          <a:latin typeface="+mn-lt"/>
                          <a:ea typeface="+mn-ea"/>
                          <a:cs typeface="+mn-cs"/>
                        </a:rPr>
                        <a:t>The air-interface capacity of router </a:t>
                      </a:r>
                      <a:r>
                        <a:rPr kumimoji="0" lang="en-US" altLang="zh-TW" sz="2400" i="1" kern="1200" dirty="0" smtClean="0">
                          <a:solidFill>
                            <a:schemeClr val="dk1"/>
                          </a:solidFill>
                          <a:latin typeface="+mn-lt"/>
                          <a:ea typeface="+mn-ea"/>
                          <a:cs typeface="+mn-cs"/>
                        </a:rPr>
                        <a:t>r</a:t>
                      </a:r>
                      <a:r>
                        <a:rPr kumimoji="0" lang="en-US" altLang="zh-TW" sz="2400" kern="1200" dirty="0" smtClean="0">
                          <a:solidFill>
                            <a:schemeClr val="dk1"/>
                          </a:solidFill>
                          <a:latin typeface="+mn-lt"/>
                          <a:ea typeface="+mn-ea"/>
                          <a:cs typeface="+mn-cs"/>
                        </a:rPr>
                        <a:t>.</a:t>
                      </a:r>
                      <a:endParaRPr lang="zh-TW" altLang="en-US" sz="2400" dirty="0"/>
                    </a:p>
                  </a:txBody>
                  <a:tcPr/>
                </a:tc>
              </a:tr>
              <a:tr h="702480">
                <a:tc>
                  <a:txBody>
                    <a:bodyPr/>
                    <a:lstStyle/>
                    <a:p>
                      <a:endParaRPr lang="zh-TW" altLang="en-US" sz="2400" dirty="0"/>
                    </a:p>
                  </a:txBody>
                  <a:tcPr/>
                </a:tc>
                <a:tc>
                  <a:txBody>
                    <a:bodyPr/>
                    <a:lstStyle/>
                    <a:p>
                      <a:r>
                        <a:rPr kumimoji="0" lang="en-US" altLang="zh-TW" sz="2400" kern="1200" dirty="0" smtClean="0">
                          <a:solidFill>
                            <a:schemeClr val="dk1"/>
                          </a:solidFill>
                          <a:latin typeface="+mn-lt"/>
                          <a:ea typeface="+mn-ea"/>
                          <a:cs typeface="+mn-cs"/>
                        </a:rPr>
                        <a:t>The capacity of wired line on gateway </a:t>
                      </a:r>
                      <a:r>
                        <a:rPr kumimoji="0" lang="en-US" altLang="zh-TW" sz="2400" i="1" kern="1200" dirty="0" smtClean="0">
                          <a:solidFill>
                            <a:schemeClr val="dk1"/>
                          </a:solidFill>
                          <a:latin typeface="+mn-lt"/>
                          <a:ea typeface="+mn-ea"/>
                          <a:cs typeface="+mn-cs"/>
                        </a:rPr>
                        <a:t>g</a:t>
                      </a:r>
                      <a:r>
                        <a:rPr kumimoji="0" lang="en-US" altLang="zh-TW" sz="2400" kern="1200" dirty="0" smtClean="0">
                          <a:solidFill>
                            <a:schemeClr val="dk1"/>
                          </a:solidFill>
                          <a:latin typeface="+mn-lt"/>
                          <a:ea typeface="+mn-ea"/>
                          <a:cs typeface="+mn-cs"/>
                        </a:rPr>
                        <a:t>.</a:t>
                      </a:r>
                      <a:endParaRPr lang="zh-TW" altLang="en-US" sz="2400" dirty="0"/>
                    </a:p>
                  </a:txBody>
                  <a:tcPr/>
                </a:tc>
              </a:tr>
              <a:tr h="801350">
                <a:tc>
                  <a:txBody>
                    <a:bodyPr/>
                    <a:lstStyle/>
                    <a:p>
                      <a:endParaRPr lang="zh-TW" altLang="en-US" sz="2400" dirty="0"/>
                    </a:p>
                  </a:txBody>
                  <a:tcPr/>
                </a:tc>
                <a:tc>
                  <a:txBody>
                    <a:bodyPr/>
                    <a:lstStyle/>
                    <a:p>
                      <a:r>
                        <a:rPr kumimoji="0" lang="en-US" altLang="zh-TW" sz="2400" kern="1200" dirty="0" smtClean="0">
                          <a:solidFill>
                            <a:schemeClr val="dk1"/>
                          </a:solidFill>
                          <a:latin typeface="+mn-lt"/>
                          <a:ea typeface="+mn-ea"/>
                          <a:cs typeface="+mn-cs"/>
                        </a:rPr>
                        <a:t>The average delay on link </a:t>
                      </a:r>
                      <a:r>
                        <a:rPr kumimoji="0" lang="en-US" altLang="zh-TW" sz="2400" i="1" kern="1200" dirty="0" err="1" smtClean="0">
                          <a:solidFill>
                            <a:schemeClr val="dk1"/>
                          </a:solidFill>
                          <a:latin typeface="+mn-lt"/>
                          <a:ea typeface="+mn-ea"/>
                          <a:cs typeface="+mn-cs"/>
                        </a:rPr>
                        <a:t>ij</a:t>
                      </a:r>
                      <a:r>
                        <a:rPr kumimoji="0" lang="en-US" altLang="zh-TW" sz="2400" kern="1200" dirty="0" smtClean="0">
                          <a:solidFill>
                            <a:schemeClr val="dk1"/>
                          </a:solidFill>
                          <a:latin typeface="+mn-lt"/>
                          <a:ea typeface="+mn-ea"/>
                          <a:cs typeface="+mn-cs"/>
                        </a:rPr>
                        <a:t>, which is a function of aggregate flow </a:t>
                      </a:r>
                      <a:r>
                        <a:rPr kumimoji="0" lang="en-US" altLang="zh-TW" sz="2400" i="1" kern="1200" dirty="0" smtClean="0">
                          <a:solidFill>
                            <a:schemeClr val="dk1"/>
                          </a:solidFill>
                          <a:latin typeface="+mn-lt"/>
                          <a:ea typeface="+mn-ea"/>
                          <a:cs typeface="+mn-cs"/>
                        </a:rPr>
                        <a:t>f</a:t>
                      </a:r>
                      <a:r>
                        <a:rPr kumimoji="0" lang="en-US" altLang="zh-TW" sz="2400" i="1" kern="1200" baseline="-25000" dirty="0" smtClean="0">
                          <a:solidFill>
                            <a:schemeClr val="dk1"/>
                          </a:solidFill>
                          <a:latin typeface="+mn-lt"/>
                          <a:ea typeface="+mn-ea"/>
                          <a:cs typeface="+mn-cs"/>
                        </a:rPr>
                        <a:t>ij</a:t>
                      </a:r>
                      <a:r>
                        <a:rPr kumimoji="0" lang="en-US" altLang="zh-TW" sz="2400" kern="1200" dirty="0" smtClean="0">
                          <a:solidFill>
                            <a:schemeClr val="dk1"/>
                          </a:solidFill>
                          <a:latin typeface="+mn-lt"/>
                          <a:ea typeface="+mn-ea"/>
                          <a:cs typeface="+mn-cs"/>
                        </a:rPr>
                        <a:t> and capacity </a:t>
                      </a:r>
                      <a:r>
                        <a:rPr kumimoji="0" lang="en-US" altLang="zh-TW" sz="2400" i="1" kern="1200" dirty="0" smtClean="0">
                          <a:solidFill>
                            <a:schemeClr val="dk1"/>
                          </a:solidFill>
                          <a:latin typeface="+mn-lt"/>
                          <a:ea typeface="+mn-ea"/>
                          <a:cs typeface="+mn-cs"/>
                        </a:rPr>
                        <a:t>c</a:t>
                      </a:r>
                      <a:r>
                        <a:rPr kumimoji="0" lang="en-US" altLang="zh-TW" sz="2400" i="1" kern="1200" baseline="-25000" dirty="0" smtClean="0">
                          <a:solidFill>
                            <a:schemeClr val="dk1"/>
                          </a:solidFill>
                          <a:latin typeface="+mn-lt"/>
                          <a:ea typeface="+mn-ea"/>
                          <a:cs typeface="+mn-cs"/>
                        </a:rPr>
                        <a:t>ij</a:t>
                      </a:r>
                      <a:r>
                        <a:rPr kumimoji="0" lang="en-US" altLang="zh-TW" sz="2400" kern="1200" dirty="0" smtClean="0">
                          <a:solidFill>
                            <a:schemeClr val="dk1"/>
                          </a:solidFill>
                          <a:latin typeface="+mn-lt"/>
                          <a:ea typeface="+mn-ea"/>
                          <a:cs typeface="+mn-cs"/>
                        </a:rPr>
                        <a:t>.</a:t>
                      </a:r>
                      <a:endParaRPr lang="zh-TW" altLang="en-US" sz="2400" dirty="0"/>
                    </a:p>
                  </a:txBody>
                  <a:tcPr/>
                </a:tc>
              </a:tr>
            </a:tbl>
          </a:graphicData>
        </a:graphic>
      </p:graphicFrame>
      <p:sp>
        <p:nvSpPr>
          <p:cNvPr id="143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TW" altLang="en-US"/>
          </a:p>
        </p:txBody>
      </p:sp>
      <p:graphicFrame>
        <p:nvGraphicFramePr>
          <p:cNvPr id="14337" name="Object 1"/>
          <p:cNvGraphicFramePr>
            <a:graphicFrameLocks noChangeAspect="1"/>
          </p:cNvGraphicFramePr>
          <p:nvPr/>
        </p:nvGraphicFramePr>
        <p:xfrm>
          <a:off x="285719" y="5214950"/>
          <a:ext cx="952507" cy="428628"/>
        </p:xfrm>
        <a:graphic>
          <a:graphicData uri="http://schemas.openxmlformats.org/presentationml/2006/ole">
            <p:oleObj spid="_x0000_s14337" name="Equation" r:id="rId3" imgW="698500" imgH="241300" progId="Equation.DSMT4">
              <p:embed/>
            </p:oleObj>
          </a:graphicData>
        </a:graphic>
      </p:graphicFrame>
      <p:sp>
        <p:nvSpPr>
          <p:cNvPr id="143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TW" altLang="en-US"/>
          </a:p>
        </p:txBody>
      </p:sp>
      <p:graphicFrame>
        <p:nvGraphicFramePr>
          <p:cNvPr id="14339" name="Object 3"/>
          <p:cNvGraphicFramePr>
            <a:graphicFrameLocks noChangeAspect="1"/>
          </p:cNvGraphicFramePr>
          <p:nvPr/>
        </p:nvGraphicFramePr>
        <p:xfrm>
          <a:off x="285720" y="4357694"/>
          <a:ext cx="357190" cy="459244"/>
        </p:xfrm>
        <a:graphic>
          <a:graphicData uri="http://schemas.openxmlformats.org/presentationml/2006/ole">
            <p:oleObj spid="_x0000_s14339" name="Equation" r:id="rId4" imgW="203112" imgH="241195" progId="Equation.DSMT4">
              <p:embed/>
            </p:oleObj>
          </a:graphicData>
        </a:graphic>
      </p:graphicFrame>
      <p:sp>
        <p:nvSpPr>
          <p:cNvPr id="1434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TW" altLang="en-US"/>
          </a:p>
        </p:txBody>
      </p:sp>
      <p:graphicFrame>
        <p:nvGraphicFramePr>
          <p:cNvPr id="14341" name="Object 5"/>
          <p:cNvGraphicFramePr>
            <a:graphicFrameLocks noChangeAspect="1"/>
          </p:cNvGraphicFramePr>
          <p:nvPr/>
        </p:nvGraphicFramePr>
        <p:xfrm>
          <a:off x="285720" y="3643314"/>
          <a:ext cx="375050" cy="500066"/>
        </p:xfrm>
        <a:graphic>
          <a:graphicData uri="http://schemas.openxmlformats.org/presentationml/2006/ole">
            <p:oleObj spid="_x0000_s14341" name="Equation" r:id="rId5" imgW="203024" imgH="253780" progId="Equation.DSMT4">
              <p:embed/>
            </p:oleObj>
          </a:graphicData>
        </a:graphic>
      </p:graphicFrame>
      <p:sp>
        <p:nvSpPr>
          <p:cNvPr id="1434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TW" altLang="en-US"/>
          </a:p>
        </p:txBody>
      </p:sp>
      <p:graphicFrame>
        <p:nvGraphicFramePr>
          <p:cNvPr id="14343" name="Object 7"/>
          <p:cNvGraphicFramePr>
            <a:graphicFrameLocks noChangeAspect="1"/>
          </p:cNvGraphicFramePr>
          <p:nvPr/>
        </p:nvGraphicFramePr>
        <p:xfrm>
          <a:off x="285720" y="2928934"/>
          <a:ext cx="313228" cy="428628"/>
        </p:xfrm>
        <a:graphic>
          <a:graphicData uri="http://schemas.openxmlformats.org/presentationml/2006/ole">
            <p:oleObj spid="_x0000_s14343" name="Equation" r:id="rId6" imgW="190500" imgH="228600" progId="Equation.DSMT4">
              <p:embed/>
            </p:oleObj>
          </a:graphicData>
        </a:graphic>
      </p:graphicFrame>
      <p:sp>
        <p:nvSpPr>
          <p:cNvPr id="11" name="日期版面配置區 10"/>
          <p:cNvSpPr>
            <a:spLocks noGrp="1"/>
          </p:cNvSpPr>
          <p:nvPr>
            <p:ph type="dt" sz="half" idx="10"/>
          </p:nvPr>
        </p:nvSpPr>
        <p:spPr/>
        <p:txBody>
          <a:bodyPr/>
          <a:lstStyle/>
          <a:p>
            <a:fld id="{0BE41729-426D-4E73-BE4A-B0C52FF2D532}" type="datetime1">
              <a:rPr lang="zh-TW" altLang="en-US" smtClean="0"/>
              <a:pPr/>
              <a:t>2010/4/20</a:t>
            </a:fld>
            <a:endParaRPr lang="zh-TW"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日期版面配置區 6"/>
          <p:cNvSpPr>
            <a:spLocks noGrp="1"/>
          </p:cNvSpPr>
          <p:nvPr>
            <p:ph type="dt" sz="half" idx="10"/>
          </p:nvPr>
        </p:nvSpPr>
        <p:spPr/>
        <p:txBody>
          <a:bodyPr/>
          <a:lstStyle/>
          <a:p>
            <a:fld id="{894370B1-DCBD-463F-840F-8937F7593E1F}" type="datetime1">
              <a:rPr lang="zh-TW" altLang="en-US" smtClean="0"/>
              <a:pPr/>
              <a:t>2010/4/20</a:t>
            </a:fld>
            <a:endParaRPr lang="zh-TW" altLang="en-US"/>
          </a:p>
        </p:txBody>
      </p:sp>
      <p:sp>
        <p:nvSpPr>
          <p:cNvPr id="8" name="投影片編號版面配置區 7"/>
          <p:cNvSpPr>
            <a:spLocks noGrp="1"/>
          </p:cNvSpPr>
          <p:nvPr>
            <p:ph type="sldNum" sz="quarter" idx="12"/>
          </p:nvPr>
        </p:nvSpPr>
        <p:spPr/>
        <p:txBody>
          <a:bodyPr/>
          <a:lstStyle/>
          <a:p>
            <a:fld id="{73DA0BB7-265A-403C-9275-D587AB510EDC}" type="slidenum">
              <a:rPr lang="zh-TW" altLang="en-US" smtClean="0"/>
              <a:pPr/>
              <a:t>10</a:t>
            </a:fld>
            <a:endParaRPr lang="zh-TW" altLang="en-US"/>
          </a:p>
        </p:txBody>
      </p:sp>
      <p:graphicFrame>
        <p:nvGraphicFramePr>
          <p:cNvPr id="4" name="內容版面配置區 3"/>
          <p:cNvGraphicFramePr>
            <a:graphicFrameLocks/>
          </p:cNvGraphicFramePr>
          <p:nvPr/>
        </p:nvGraphicFramePr>
        <p:xfrm>
          <a:off x="214282" y="285728"/>
          <a:ext cx="8643998" cy="5277849"/>
        </p:xfrm>
        <a:graphic>
          <a:graphicData uri="http://schemas.openxmlformats.org/drawingml/2006/table">
            <a:tbl>
              <a:tblPr firstRow="1" bandRow="1">
                <a:tableStyleId>{5C22544A-7EE6-4342-B048-85BDC9FD1C3A}</a:tableStyleId>
              </a:tblPr>
              <a:tblGrid>
                <a:gridCol w="1318575"/>
                <a:gridCol w="7325423"/>
              </a:tblGrid>
              <a:tr h="833699">
                <a:tc gridSpan="2">
                  <a:txBody>
                    <a:bodyPr/>
                    <a:lstStyle/>
                    <a:p>
                      <a:pPr algn="ctr"/>
                      <a:r>
                        <a:rPr lang="en-US" altLang="zh-TW" sz="3000" dirty="0" smtClean="0"/>
                        <a:t>Introduction of Notations</a:t>
                      </a:r>
                      <a:endParaRPr lang="zh-TW" altLang="en-US" sz="3000" dirty="0"/>
                    </a:p>
                  </a:txBody>
                  <a:tcPr/>
                </a:tc>
                <a:tc hMerge="1">
                  <a:txBody>
                    <a:bodyPr/>
                    <a:lstStyle/>
                    <a:p>
                      <a:endParaRPr lang="zh-TW" altLang="en-US"/>
                    </a:p>
                  </a:txBody>
                  <a:tcPr/>
                </a:tc>
              </a:tr>
              <a:tr h="833699">
                <a:tc>
                  <a:txBody>
                    <a:bodyPr/>
                    <a:lstStyle/>
                    <a:p>
                      <a:endParaRPr lang="zh-TW" altLang="en-US" sz="2400" i="1" dirty="0"/>
                    </a:p>
                  </a:txBody>
                  <a:tcPr/>
                </a:tc>
                <a:tc>
                  <a:txBody>
                    <a:bodyPr/>
                    <a:lstStyle/>
                    <a:p>
                      <a:r>
                        <a:rPr kumimoji="0" lang="en-US" altLang="zh-TW" sz="2400" kern="1200" dirty="0" smtClean="0">
                          <a:solidFill>
                            <a:schemeClr val="dk1"/>
                          </a:solidFill>
                          <a:latin typeface="+mn-lt"/>
                          <a:ea typeface="+mn-ea"/>
                          <a:cs typeface="+mn-cs"/>
                        </a:rPr>
                        <a:t>The average delay on host </a:t>
                      </a:r>
                      <a:r>
                        <a:rPr kumimoji="0" lang="en-US" altLang="zh-TW" sz="2400" i="1" kern="1200" dirty="0" smtClean="0">
                          <a:solidFill>
                            <a:schemeClr val="dk1"/>
                          </a:solidFill>
                          <a:latin typeface="+mn-lt"/>
                          <a:ea typeface="+mn-ea"/>
                          <a:cs typeface="+mn-cs"/>
                        </a:rPr>
                        <a:t>n</a:t>
                      </a:r>
                      <a:r>
                        <a:rPr kumimoji="0" lang="en-US" altLang="zh-TW" sz="2400" kern="1200" dirty="0" smtClean="0">
                          <a:solidFill>
                            <a:schemeClr val="dk1"/>
                          </a:solidFill>
                          <a:latin typeface="+mn-lt"/>
                          <a:ea typeface="+mn-ea"/>
                          <a:cs typeface="+mn-cs"/>
                        </a:rPr>
                        <a:t> to router </a:t>
                      </a:r>
                      <a:r>
                        <a:rPr kumimoji="0" lang="en-US" altLang="zh-TW" sz="2400" i="1" kern="1200" dirty="0" smtClean="0">
                          <a:solidFill>
                            <a:schemeClr val="dk1"/>
                          </a:solidFill>
                          <a:latin typeface="+mn-lt"/>
                          <a:ea typeface="+mn-ea"/>
                          <a:cs typeface="+mn-cs"/>
                        </a:rPr>
                        <a:t>r</a:t>
                      </a:r>
                      <a:r>
                        <a:rPr kumimoji="0" lang="en-US" altLang="zh-TW" sz="2400" kern="1200" dirty="0" smtClean="0">
                          <a:solidFill>
                            <a:schemeClr val="dk1"/>
                          </a:solidFill>
                          <a:latin typeface="+mn-lt"/>
                          <a:ea typeface="+mn-ea"/>
                          <a:cs typeface="+mn-cs"/>
                        </a:rPr>
                        <a:t>, which is a function of transmission rate  and air-interface capacity .</a:t>
                      </a:r>
                      <a:endParaRPr lang="zh-TW" altLang="en-US" sz="2400" dirty="0"/>
                    </a:p>
                  </a:txBody>
                  <a:tcPr/>
                </a:tc>
              </a:tr>
              <a:tr h="833699">
                <a:tc>
                  <a:txBody>
                    <a:bodyPr/>
                    <a:lstStyle/>
                    <a:p>
                      <a:r>
                        <a:rPr lang="en-US" altLang="zh-TW" sz="2400" i="1" dirty="0" err="1" smtClean="0"/>
                        <a:t>P</a:t>
                      </a:r>
                      <a:r>
                        <a:rPr lang="en-US" altLang="zh-TW" sz="2400" i="1" baseline="-25000" dirty="0" err="1" smtClean="0"/>
                        <a:t>rg</a:t>
                      </a:r>
                      <a:endParaRPr lang="zh-TW" altLang="en-US" sz="2400" i="1" baseline="-25000" dirty="0"/>
                    </a:p>
                  </a:txBody>
                  <a:tcPr/>
                </a:tc>
                <a:tc>
                  <a:txBody>
                    <a:bodyPr/>
                    <a:lstStyle/>
                    <a:p>
                      <a:r>
                        <a:rPr kumimoji="0" lang="en-US" altLang="zh-TW" sz="2400" kern="1200" dirty="0" smtClean="0">
                          <a:solidFill>
                            <a:schemeClr val="dk1"/>
                          </a:solidFill>
                          <a:latin typeface="+mn-lt"/>
                          <a:ea typeface="+mn-ea"/>
                          <a:cs typeface="+mn-cs"/>
                        </a:rPr>
                        <a:t>A given set of simple directed paths from the router </a:t>
                      </a:r>
                      <a:r>
                        <a:rPr kumimoji="0" lang="en-US" altLang="zh-TW" sz="2400" i="1" kern="1200" dirty="0" smtClean="0">
                          <a:solidFill>
                            <a:schemeClr val="dk1"/>
                          </a:solidFill>
                          <a:latin typeface="+mn-lt"/>
                          <a:ea typeface="+mn-ea"/>
                          <a:cs typeface="+mn-cs"/>
                        </a:rPr>
                        <a:t>r</a:t>
                      </a:r>
                      <a:r>
                        <a:rPr kumimoji="0" lang="en-US" altLang="zh-TW" sz="2400" kern="1200" dirty="0" smtClean="0">
                          <a:solidFill>
                            <a:schemeClr val="dk1"/>
                          </a:solidFill>
                          <a:latin typeface="+mn-lt"/>
                          <a:ea typeface="+mn-ea"/>
                          <a:cs typeface="+mn-cs"/>
                        </a:rPr>
                        <a:t> to the gateway </a:t>
                      </a:r>
                      <a:r>
                        <a:rPr kumimoji="0" lang="en-US" altLang="zh-TW" sz="2400" i="1" kern="1200" dirty="0" smtClean="0">
                          <a:solidFill>
                            <a:schemeClr val="dk1"/>
                          </a:solidFill>
                          <a:latin typeface="+mn-lt"/>
                          <a:ea typeface="+mn-ea"/>
                          <a:cs typeface="+mn-cs"/>
                        </a:rPr>
                        <a:t>g</a:t>
                      </a:r>
                      <a:r>
                        <a:rPr kumimoji="0" lang="en-US" altLang="zh-TW" sz="2400" kern="1200" dirty="0" smtClean="0">
                          <a:solidFill>
                            <a:schemeClr val="dk1"/>
                          </a:solidFill>
                          <a:latin typeface="+mn-lt"/>
                          <a:ea typeface="+mn-ea"/>
                          <a:cs typeface="+mn-cs"/>
                        </a:rPr>
                        <a:t> , where </a:t>
                      </a:r>
                      <a:r>
                        <a:rPr kumimoji="0" lang="en-US" altLang="zh-TW" sz="2400" i="1" kern="1200" dirty="0" smtClean="0">
                          <a:solidFill>
                            <a:schemeClr val="dk1"/>
                          </a:solidFill>
                          <a:latin typeface="+mn-lt"/>
                          <a:ea typeface="+mn-ea"/>
                          <a:cs typeface="+mn-cs"/>
                        </a:rPr>
                        <a:t>p</a:t>
                      </a:r>
                      <a:r>
                        <a:rPr kumimoji="0" lang="en-US" altLang="zh-TW" sz="2400" kern="1200" dirty="0" smtClean="0">
                          <a:solidFill>
                            <a:schemeClr val="dk1"/>
                          </a:solidFill>
                          <a:latin typeface="+mn-lt"/>
                          <a:ea typeface="+mn-ea"/>
                          <a:cs typeface="+mn-cs"/>
                          <a:sym typeface="Symbol"/>
                        </a:rPr>
                        <a:t></a:t>
                      </a:r>
                      <a:r>
                        <a:rPr kumimoji="0" lang="en-US" altLang="zh-TW" sz="2400" kern="1200" dirty="0" smtClean="0">
                          <a:solidFill>
                            <a:schemeClr val="dk1"/>
                          </a:solidFill>
                          <a:latin typeface="+mn-lt"/>
                          <a:ea typeface="+mn-ea"/>
                          <a:cs typeface="+mn-cs"/>
                        </a:rPr>
                        <a:t> </a:t>
                      </a:r>
                      <a:r>
                        <a:rPr kumimoji="0" lang="en-US" altLang="zh-TW" sz="2400" i="1" kern="1200" dirty="0" err="1" smtClean="0">
                          <a:solidFill>
                            <a:schemeClr val="dk1"/>
                          </a:solidFill>
                          <a:latin typeface="+mn-lt"/>
                          <a:ea typeface="+mn-ea"/>
                          <a:cs typeface="+mn-cs"/>
                        </a:rPr>
                        <a:t>P</a:t>
                      </a:r>
                      <a:r>
                        <a:rPr kumimoji="0" lang="en-US" altLang="zh-TW" sz="2400" i="1" kern="1200" baseline="-25000" dirty="0" err="1" smtClean="0">
                          <a:solidFill>
                            <a:schemeClr val="dk1"/>
                          </a:solidFill>
                          <a:latin typeface="+mn-lt"/>
                          <a:ea typeface="+mn-ea"/>
                          <a:cs typeface="+mn-cs"/>
                        </a:rPr>
                        <a:t>rg</a:t>
                      </a:r>
                      <a:endParaRPr lang="zh-TW" altLang="en-US" sz="2400" i="1" dirty="0"/>
                    </a:p>
                  </a:txBody>
                  <a:tcPr/>
                </a:tc>
              </a:tr>
              <a:tr h="833699">
                <a:tc>
                  <a:txBody>
                    <a:bodyPr/>
                    <a:lstStyle/>
                    <a:p>
                      <a:endParaRPr lang="zh-TW" altLang="en-US" sz="2400" i="1" dirty="0"/>
                    </a:p>
                  </a:txBody>
                  <a:tcPr/>
                </a:tc>
                <a:tc>
                  <a:txBody>
                    <a:bodyPr/>
                    <a:lstStyle/>
                    <a:p>
                      <a:r>
                        <a:rPr kumimoji="0" lang="en-US" altLang="zh-TW" sz="2400" kern="1200" dirty="0" smtClean="0">
                          <a:solidFill>
                            <a:schemeClr val="dk1"/>
                          </a:solidFill>
                          <a:latin typeface="+mn-lt"/>
                          <a:ea typeface="+mn-ea"/>
                          <a:cs typeface="+mn-cs"/>
                        </a:rPr>
                        <a:t>The indication function which is 1 if link from router </a:t>
                      </a:r>
                      <a:r>
                        <a:rPr kumimoji="0" lang="en-US" altLang="zh-TW" sz="2400" i="1" kern="1200" dirty="0" err="1" smtClean="0">
                          <a:solidFill>
                            <a:schemeClr val="dk1"/>
                          </a:solidFill>
                          <a:latin typeface="+mn-lt"/>
                          <a:ea typeface="+mn-ea"/>
                          <a:cs typeface="+mn-cs"/>
                        </a:rPr>
                        <a:t>i</a:t>
                      </a:r>
                      <a:r>
                        <a:rPr kumimoji="0" lang="en-US" altLang="zh-TW" sz="2400" kern="1200" dirty="0" smtClean="0">
                          <a:solidFill>
                            <a:schemeClr val="dk1"/>
                          </a:solidFill>
                          <a:latin typeface="+mn-lt"/>
                          <a:ea typeface="+mn-ea"/>
                          <a:cs typeface="+mn-cs"/>
                        </a:rPr>
                        <a:t> to router </a:t>
                      </a:r>
                      <a:r>
                        <a:rPr kumimoji="0" lang="en-US" altLang="zh-TW" sz="2400" i="1" kern="1200" dirty="0" smtClean="0">
                          <a:solidFill>
                            <a:schemeClr val="dk1"/>
                          </a:solidFill>
                          <a:latin typeface="+mn-lt"/>
                          <a:ea typeface="+mn-ea"/>
                          <a:cs typeface="+mn-cs"/>
                        </a:rPr>
                        <a:t>j</a:t>
                      </a:r>
                      <a:r>
                        <a:rPr kumimoji="0" lang="en-US" altLang="zh-TW" sz="2400" kern="1200" dirty="0" smtClean="0">
                          <a:solidFill>
                            <a:schemeClr val="dk1"/>
                          </a:solidFill>
                          <a:latin typeface="+mn-lt"/>
                          <a:ea typeface="+mn-ea"/>
                          <a:cs typeface="+mn-cs"/>
                        </a:rPr>
                        <a:t> is on path </a:t>
                      </a:r>
                      <a:r>
                        <a:rPr kumimoji="0" lang="en-US" altLang="zh-TW" sz="2400" i="1" kern="1200" dirty="0" smtClean="0">
                          <a:solidFill>
                            <a:schemeClr val="dk1"/>
                          </a:solidFill>
                          <a:latin typeface="+mn-lt"/>
                          <a:ea typeface="+mn-ea"/>
                          <a:cs typeface="+mn-cs"/>
                        </a:rPr>
                        <a:t>p</a:t>
                      </a:r>
                      <a:r>
                        <a:rPr kumimoji="0" lang="en-US" altLang="zh-TW" sz="2400" kern="1200" dirty="0" smtClean="0">
                          <a:solidFill>
                            <a:schemeClr val="dk1"/>
                          </a:solidFill>
                          <a:latin typeface="+mn-lt"/>
                          <a:ea typeface="+mn-ea"/>
                          <a:cs typeface="+mn-cs"/>
                        </a:rPr>
                        <a:t> and 0 otherwise.</a:t>
                      </a:r>
                      <a:endParaRPr lang="zh-TW" altLang="en-US" sz="2400" dirty="0"/>
                    </a:p>
                  </a:txBody>
                  <a:tcPr/>
                </a:tc>
              </a:tr>
              <a:tr h="602871">
                <a:tc>
                  <a:txBody>
                    <a:bodyPr/>
                    <a:lstStyle/>
                    <a:p>
                      <a:endParaRPr lang="zh-TW" altLang="en-US" sz="2400" dirty="0"/>
                    </a:p>
                  </a:txBody>
                  <a:tcPr/>
                </a:tc>
                <a:tc>
                  <a:txBody>
                    <a:bodyPr/>
                    <a:lstStyle/>
                    <a:p>
                      <a:r>
                        <a:rPr kumimoji="0" lang="en-US" altLang="zh-TW" sz="2400" kern="1200" dirty="0" smtClean="0">
                          <a:solidFill>
                            <a:schemeClr val="dk1"/>
                          </a:solidFill>
                          <a:latin typeface="+mn-lt"/>
                          <a:ea typeface="+mn-ea"/>
                          <a:cs typeface="+mn-cs"/>
                        </a:rPr>
                        <a:t>(</a:t>
                      </a:r>
                      <a:r>
                        <a:rPr kumimoji="0" lang="en-US" altLang="zh-TW" sz="2400" kern="1200" dirty="0" err="1" smtClean="0">
                          <a:solidFill>
                            <a:schemeClr val="dk1"/>
                          </a:solidFill>
                          <a:latin typeface="+mn-lt"/>
                          <a:ea typeface="+mn-ea"/>
                          <a:cs typeface="+mn-cs"/>
                        </a:rPr>
                        <a:t>pkt</a:t>
                      </a:r>
                      <a:r>
                        <a:rPr kumimoji="0" lang="en-US" altLang="zh-TW" sz="2400" kern="1200" dirty="0" smtClean="0">
                          <a:solidFill>
                            <a:schemeClr val="dk1"/>
                          </a:solidFill>
                          <a:latin typeface="+mn-lt"/>
                          <a:ea typeface="+mn-ea"/>
                          <a:cs typeface="+mn-cs"/>
                        </a:rPr>
                        <a:t>/sec) The arrival rate of each client </a:t>
                      </a:r>
                      <a:r>
                        <a:rPr kumimoji="0" lang="en-US" altLang="zh-TW" sz="2400" i="1" kern="1200" dirty="0" err="1" smtClean="0">
                          <a:solidFill>
                            <a:schemeClr val="dk1"/>
                          </a:solidFill>
                          <a:latin typeface="+mn-lt"/>
                          <a:ea typeface="+mn-ea"/>
                          <a:cs typeface="+mn-cs"/>
                        </a:rPr>
                        <a:t>n</a:t>
                      </a:r>
                      <a:r>
                        <a:rPr kumimoji="0" lang="en-US" altLang="zh-TW" sz="2400" kern="1200" dirty="0" err="1" smtClean="0">
                          <a:solidFill>
                            <a:schemeClr val="dk1"/>
                          </a:solidFill>
                          <a:latin typeface="+mn-lt"/>
                          <a:ea typeface="+mn-ea"/>
                          <a:cs typeface="+mn-cs"/>
                          <a:sym typeface="Symbol"/>
                        </a:rPr>
                        <a:t></a:t>
                      </a:r>
                      <a:r>
                        <a:rPr kumimoji="0" lang="en-US" altLang="zh-TW" sz="2400" i="1" kern="1200" dirty="0" err="1" smtClean="0">
                          <a:solidFill>
                            <a:schemeClr val="dk1"/>
                          </a:solidFill>
                          <a:latin typeface="+mn-lt"/>
                          <a:ea typeface="+mn-ea"/>
                          <a:cs typeface="+mn-cs"/>
                        </a:rPr>
                        <a:t>N</a:t>
                      </a:r>
                      <a:r>
                        <a:rPr kumimoji="0" lang="en-US" altLang="zh-TW" sz="2400" i="1" kern="1200" dirty="0" smtClean="0">
                          <a:solidFill>
                            <a:schemeClr val="dk1"/>
                          </a:solidFill>
                          <a:latin typeface="+mn-lt"/>
                          <a:ea typeface="+mn-ea"/>
                          <a:cs typeface="+mn-cs"/>
                        </a:rPr>
                        <a:t>.</a:t>
                      </a:r>
                      <a:endParaRPr lang="zh-TW" altLang="en-US" sz="2400" dirty="0"/>
                    </a:p>
                  </a:txBody>
                  <a:tcPr/>
                </a:tc>
              </a:tr>
              <a:tr h="571504">
                <a:tc>
                  <a:txBody>
                    <a:bodyPr/>
                    <a:lstStyle/>
                    <a:p>
                      <a:r>
                        <a:rPr lang="zh-TW" altLang="en-US" sz="2400" i="1" dirty="0" smtClean="0">
                          <a:sym typeface="Symbol"/>
                        </a:rPr>
                        <a:t></a:t>
                      </a:r>
                      <a:r>
                        <a:rPr lang="en-US" altLang="zh-TW" sz="2400" i="1" baseline="-25000" dirty="0" err="1" smtClean="0">
                          <a:sym typeface="Symbol"/>
                        </a:rPr>
                        <a:t>ij</a:t>
                      </a:r>
                      <a:endParaRPr lang="zh-TW" altLang="en-US" sz="2400" i="1" dirty="0"/>
                    </a:p>
                  </a:txBody>
                  <a:tcPr/>
                </a:tc>
                <a:tc>
                  <a:txBody>
                    <a:bodyPr/>
                    <a:lstStyle/>
                    <a:p>
                      <a:r>
                        <a:rPr kumimoji="0" lang="en-US" altLang="zh-TW" sz="2400" kern="1200" dirty="0" smtClean="0">
                          <a:solidFill>
                            <a:schemeClr val="dk1"/>
                          </a:solidFill>
                          <a:latin typeface="+mn-lt"/>
                          <a:ea typeface="+mn-ea"/>
                          <a:cs typeface="+mn-cs"/>
                        </a:rPr>
                        <a:t> A given link utilization factor which keeps link </a:t>
                      </a:r>
                      <a:r>
                        <a:rPr kumimoji="0" lang="en-US" altLang="zh-TW" sz="2400" i="1" kern="1200" dirty="0" err="1" smtClean="0">
                          <a:solidFill>
                            <a:schemeClr val="dk1"/>
                          </a:solidFill>
                          <a:latin typeface="+mn-lt"/>
                          <a:ea typeface="+mn-ea"/>
                          <a:cs typeface="+mn-cs"/>
                        </a:rPr>
                        <a:t>ij</a:t>
                      </a:r>
                      <a:r>
                        <a:rPr kumimoji="0" lang="en-US" altLang="zh-TW" sz="2400" kern="1200" dirty="0" smtClean="0">
                          <a:solidFill>
                            <a:schemeClr val="dk1"/>
                          </a:solidFill>
                          <a:latin typeface="+mn-lt"/>
                          <a:ea typeface="+mn-ea"/>
                          <a:cs typeface="+mn-cs"/>
                        </a:rPr>
                        <a:t> from saturated.</a:t>
                      </a:r>
                      <a:endParaRPr lang="zh-TW" altLang="en-US" sz="2400" dirty="0"/>
                    </a:p>
                  </a:txBody>
                  <a:tcPr/>
                </a:tc>
              </a:tr>
              <a:tr h="517222">
                <a:tc>
                  <a:txBody>
                    <a:bodyPr/>
                    <a:lstStyle/>
                    <a:p>
                      <a:r>
                        <a:rPr lang="en-US" altLang="zh-TW" sz="2400" i="1" dirty="0" err="1" smtClean="0"/>
                        <a:t>R</a:t>
                      </a:r>
                      <a:r>
                        <a:rPr lang="en-US" altLang="zh-TW" sz="2400" i="1" baseline="-25000" dirty="0" err="1" smtClean="0"/>
                        <a:t>r</a:t>
                      </a:r>
                      <a:endParaRPr lang="zh-TW" altLang="en-US" sz="2400" i="1" dirty="0"/>
                    </a:p>
                  </a:txBody>
                  <a:tcPr/>
                </a:tc>
                <a:tc>
                  <a:txBody>
                    <a:bodyPr/>
                    <a:lstStyle/>
                    <a:p>
                      <a:r>
                        <a:rPr kumimoji="0" lang="en-US" altLang="zh-TW" sz="2400" kern="1200" dirty="0" smtClean="0">
                          <a:solidFill>
                            <a:schemeClr val="dk1"/>
                          </a:solidFill>
                          <a:latin typeface="+mn-lt"/>
                          <a:ea typeface="+mn-ea"/>
                          <a:cs typeface="+mn-cs"/>
                        </a:rPr>
                        <a:t>The service range of mesh router </a:t>
                      </a:r>
                      <a:r>
                        <a:rPr kumimoji="0" lang="en-US" altLang="zh-TW" sz="2400" i="1" kern="1200" dirty="0" smtClean="0">
                          <a:solidFill>
                            <a:schemeClr val="dk1"/>
                          </a:solidFill>
                          <a:latin typeface="+mn-lt"/>
                          <a:ea typeface="+mn-ea"/>
                          <a:cs typeface="+mn-cs"/>
                        </a:rPr>
                        <a:t>r</a:t>
                      </a:r>
                      <a:r>
                        <a:rPr kumimoji="0" lang="en-US" altLang="zh-TW" sz="2400" kern="1200" dirty="0" smtClean="0">
                          <a:solidFill>
                            <a:schemeClr val="dk1"/>
                          </a:solidFill>
                          <a:latin typeface="+mn-lt"/>
                          <a:ea typeface="+mn-ea"/>
                          <a:cs typeface="+mn-cs"/>
                        </a:rPr>
                        <a:t>.</a:t>
                      </a:r>
                      <a:endParaRPr lang="zh-TW" altLang="en-US" sz="2400" dirty="0"/>
                    </a:p>
                  </a:txBody>
                  <a:tcPr/>
                </a:tc>
              </a:tr>
            </a:tbl>
          </a:graphicData>
        </a:graphic>
      </p:graphicFrame>
      <p:sp>
        <p:nvSpPr>
          <p:cNvPr id="133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TW" altLang="en-US"/>
          </a:p>
        </p:txBody>
      </p:sp>
      <p:graphicFrame>
        <p:nvGraphicFramePr>
          <p:cNvPr id="13313" name="Object 1"/>
          <p:cNvGraphicFramePr>
            <a:graphicFrameLocks noChangeAspect="1"/>
          </p:cNvGraphicFramePr>
          <p:nvPr/>
        </p:nvGraphicFramePr>
        <p:xfrm>
          <a:off x="285720" y="3643314"/>
          <a:ext cx="357190" cy="459244"/>
        </p:xfrm>
        <a:graphic>
          <a:graphicData uri="http://schemas.openxmlformats.org/presentationml/2006/ole">
            <p:oleObj spid="_x0000_s13313" name="Equation" r:id="rId3" imgW="190417" imgH="253890" progId="Equation.DSMT4">
              <p:embed/>
            </p:oleObj>
          </a:graphicData>
        </a:graphic>
      </p:graphicFrame>
      <p:sp>
        <p:nvSpPr>
          <p:cNvPr id="13315"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TW" altLang="en-US"/>
          </a:p>
        </p:txBody>
      </p:sp>
      <p:graphicFrame>
        <p:nvGraphicFramePr>
          <p:cNvPr id="5" name="Object 2"/>
          <p:cNvGraphicFramePr>
            <a:graphicFrameLocks noChangeAspect="1"/>
          </p:cNvGraphicFramePr>
          <p:nvPr/>
        </p:nvGraphicFramePr>
        <p:xfrm>
          <a:off x="214282" y="1214422"/>
          <a:ext cx="1178727" cy="428628"/>
        </p:xfrm>
        <a:graphic>
          <a:graphicData uri="http://schemas.openxmlformats.org/presentationml/2006/ole">
            <p:oleObj spid="_x0000_s13314" name="Equation" r:id="rId4" imgW="748975" imgH="253890" progId="Equation.DSMT4">
              <p:embed/>
            </p:oleObj>
          </a:graphicData>
        </a:graphic>
      </p:graphicFrame>
      <p:sp>
        <p:nvSpPr>
          <p:cNvPr id="1331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TW" altLang="en-US"/>
          </a:p>
        </p:txBody>
      </p:sp>
      <p:graphicFrame>
        <p:nvGraphicFramePr>
          <p:cNvPr id="13316" name="Object 4"/>
          <p:cNvGraphicFramePr>
            <a:graphicFrameLocks noChangeAspect="1"/>
          </p:cNvGraphicFramePr>
          <p:nvPr/>
        </p:nvGraphicFramePr>
        <p:xfrm>
          <a:off x="285720" y="2857496"/>
          <a:ext cx="445774" cy="428628"/>
        </p:xfrm>
        <a:graphic>
          <a:graphicData uri="http://schemas.openxmlformats.org/presentationml/2006/ole">
            <p:oleObj spid="_x0000_s13316" name="Equation" r:id="rId5" imgW="241195" imgH="241195" progId="Equation.DSMT4">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02C0318F-1BF6-4AA5-BAF2-5249CEE617A0}" type="datetime1">
              <a:rPr lang="zh-TW" altLang="en-US" smtClean="0"/>
              <a:pPr/>
              <a:t>2010/4/20</a:t>
            </a:fld>
            <a:endParaRPr lang="zh-TW" altLang="en-US"/>
          </a:p>
        </p:txBody>
      </p:sp>
      <p:sp>
        <p:nvSpPr>
          <p:cNvPr id="3" name="投影片編號版面配置區 2"/>
          <p:cNvSpPr>
            <a:spLocks noGrp="1"/>
          </p:cNvSpPr>
          <p:nvPr>
            <p:ph type="sldNum" sz="quarter" idx="12"/>
          </p:nvPr>
        </p:nvSpPr>
        <p:spPr/>
        <p:txBody>
          <a:bodyPr/>
          <a:lstStyle/>
          <a:p>
            <a:fld id="{73DA0BB7-265A-403C-9275-D587AB510EDC}" type="slidenum">
              <a:rPr lang="zh-TW" altLang="en-US" smtClean="0"/>
              <a:pPr/>
              <a:t>11</a:t>
            </a:fld>
            <a:endParaRPr lang="zh-TW" altLang="en-US"/>
          </a:p>
        </p:txBody>
      </p:sp>
      <p:graphicFrame>
        <p:nvGraphicFramePr>
          <p:cNvPr id="5" name="表格 4"/>
          <p:cNvGraphicFramePr>
            <a:graphicFrameLocks noGrp="1"/>
          </p:cNvGraphicFramePr>
          <p:nvPr/>
        </p:nvGraphicFramePr>
        <p:xfrm>
          <a:off x="428596" y="785794"/>
          <a:ext cx="8286809" cy="3268992"/>
        </p:xfrm>
        <a:graphic>
          <a:graphicData uri="http://schemas.openxmlformats.org/drawingml/2006/table">
            <a:tbl>
              <a:tblPr firstRow="1" bandRow="1">
                <a:tableStyleId>{5C22544A-7EE6-4342-B048-85BDC9FD1C3A}</a:tableStyleId>
              </a:tblPr>
              <a:tblGrid>
                <a:gridCol w="1000132"/>
                <a:gridCol w="7286677"/>
              </a:tblGrid>
              <a:tr h="36354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3000" dirty="0" smtClean="0"/>
                        <a:t>Introduction of Notations</a:t>
                      </a:r>
                      <a:endParaRPr lang="zh-TW" altLang="en-US" sz="3000" dirty="0" smtClean="0"/>
                    </a:p>
                    <a:p>
                      <a:endParaRPr lang="zh-TW" altLang="en-US" dirty="0"/>
                    </a:p>
                  </a:txBody>
                  <a:tcPr/>
                </a:tc>
                <a:tc hMerge="1">
                  <a:txBody>
                    <a:bodyPr/>
                    <a:lstStyle/>
                    <a:p>
                      <a:endParaRPr lang="zh-TW" altLang="en-US"/>
                    </a:p>
                  </a:txBody>
                  <a:tcPr/>
                </a:tc>
              </a:tr>
              <a:tr h="891552">
                <a:tc>
                  <a:txBody>
                    <a:bodyPr/>
                    <a:lstStyle/>
                    <a:p>
                      <a:r>
                        <a:rPr lang="en-US" altLang="zh-TW" sz="2400" i="1" dirty="0" err="1" smtClean="0"/>
                        <a:t>k</a:t>
                      </a:r>
                      <a:r>
                        <a:rPr lang="en-US" altLang="zh-TW" sz="2400" i="1" baseline="-25000" dirty="0" err="1" smtClean="0"/>
                        <a:t>nr</a:t>
                      </a:r>
                      <a:endParaRPr lang="zh-TW" altLang="en-US" sz="2400" i="1" dirty="0"/>
                    </a:p>
                  </a:txBody>
                  <a:tcPr/>
                </a:tc>
                <a:tc>
                  <a:txBody>
                    <a:bodyPr/>
                    <a:lstStyle/>
                    <a:p>
                      <a:r>
                        <a:rPr kumimoji="0" lang="en-US" altLang="zh-TW" sz="2400" kern="1200" dirty="0" smtClean="0">
                          <a:solidFill>
                            <a:schemeClr val="dk1"/>
                          </a:solidFill>
                          <a:latin typeface="+mn-lt"/>
                          <a:ea typeface="+mn-ea"/>
                          <a:cs typeface="+mn-cs"/>
                        </a:rPr>
                        <a:t>1 if mobile client </a:t>
                      </a:r>
                      <a:r>
                        <a:rPr kumimoji="0" lang="en-US" altLang="zh-TW" sz="2400" i="1" kern="1200" dirty="0" smtClean="0">
                          <a:solidFill>
                            <a:schemeClr val="dk1"/>
                          </a:solidFill>
                          <a:latin typeface="+mn-lt"/>
                          <a:ea typeface="+mn-ea"/>
                          <a:cs typeface="+mn-cs"/>
                        </a:rPr>
                        <a:t>n</a:t>
                      </a:r>
                      <a:r>
                        <a:rPr kumimoji="0" lang="en-US" altLang="zh-TW" sz="2400" kern="1200" dirty="0" smtClean="0">
                          <a:solidFill>
                            <a:schemeClr val="dk1"/>
                          </a:solidFill>
                          <a:latin typeface="+mn-lt"/>
                          <a:ea typeface="+mn-ea"/>
                          <a:cs typeface="+mn-cs"/>
                        </a:rPr>
                        <a:t> associates to mesh router </a:t>
                      </a:r>
                      <a:r>
                        <a:rPr kumimoji="0" lang="en-US" altLang="zh-TW" sz="2400" i="1" kern="1200" dirty="0" smtClean="0">
                          <a:solidFill>
                            <a:schemeClr val="dk1"/>
                          </a:solidFill>
                          <a:latin typeface="+mn-lt"/>
                          <a:ea typeface="+mn-ea"/>
                          <a:cs typeface="+mn-cs"/>
                        </a:rPr>
                        <a:t>r</a:t>
                      </a:r>
                      <a:r>
                        <a:rPr kumimoji="0" lang="en-US" altLang="zh-TW" sz="2400" kern="1200" dirty="0" smtClean="0">
                          <a:solidFill>
                            <a:schemeClr val="dk1"/>
                          </a:solidFill>
                          <a:latin typeface="+mn-lt"/>
                          <a:ea typeface="+mn-ea"/>
                          <a:cs typeface="+mn-cs"/>
                        </a:rPr>
                        <a:t> and 0 otherwise.</a:t>
                      </a:r>
                      <a:endParaRPr lang="zh-TW" altLang="en-US" sz="2400" dirty="0"/>
                    </a:p>
                  </a:txBody>
                  <a:tcPr/>
                </a:tc>
              </a:tr>
              <a:tr h="363542">
                <a:tc>
                  <a:txBody>
                    <a:bodyPr/>
                    <a:lstStyle/>
                    <a:p>
                      <a:r>
                        <a:rPr lang="zh-TW" altLang="en-US" sz="2400" i="1" dirty="0" smtClean="0">
                          <a:sym typeface="Symbol"/>
                        </a:rPr>
                        <a:t></a:t>
                      </a:r>
                      <a:r>
                        <a:rPr lang="en-US" altLang="zh-TW" sz="2400" i="1" baseline="-25000" dirty="0" smtClean="0">
                          <a:sym typeface="Symbol"/>
                        </a:rPr>
                        <a:t>n</a:t>
                      </a:r>
                      <a:endParaRPr lang="zh-TW" altLang="en-US" sz="2400" i="1" dirty="0"/>
                    </a:p>
                  </a:txBody>
                  <a:tcPr/>
                </a:tc>
                <a:tc>
                  <a:txBody>
                    <a:bodyPr/>
                    <a:lstStyle/>
                    <a:p>
                      <a:r>
                        <a:rPr kumimoji="0" lang="en-US" altLang="zh-TW" sz="2400" kern="1200" dirty="0" smtClean="0">
                          <a:solidFill>
                            <a:schemeClr val="dk1"/>
                          </a:solidFill>
                          <a:latin typeface="+mn-lt"/>
                          <a:ea typeface="+mn-ea"/>
                          <a:cs typeface="+mn-cs"/>
                        </a:rPr>
                        <a:t>A given delay priority factor which equals to 1 means delay of client  </a:t>
                      </a:r>
                      <a:r>
                        <a:rPr kumimoji="0" lang="en-US" altLang="zh-TW" sz="2400" i="1" kern="1200" dirty="0" err="1" smtClean="0">
                          <a:solidFill>
                            <a:schemeClr val="dk1"/>
                          </a:solidFill>
                          <a:latin typeface="+mn-lt"/>
                          <a:ea typeface="+mn-ea"/>
                          <a:cs typeface="+mn-cs"/>
                        </a:rPr>
                        <a:t>n</a:t>
                      </a:r>
                      <a:r>
                        <a:rPr kumimoji="0" lang="en-US" altLang="zh-TW" sz="2400" kern="1200" dirty="0" err="1" smtClean="0">
                          <a:solidFill>
                            <a:schemeClr val="dk1"/>
                          </a:solidFill>
                          <a:latin typeface="+mn-lt"/>
                          <a:ea typeface="+mn-ea"/>
                          <a:cs typeface="+mn-cs"/>
                          <a:sym typeface="Symbol"/>
                        </a:rPr>
                        <a:t></a:t>
                      </a:r>
                      <a:r>
                        <a:rPr kumimoji="0" lang="en-US" altLang="zh-TW" sz="2400" i="1" kern="1200" dirty="0" err="1" smtClean="0">
                          <a:solidFill>
                            <a:schemeClr val="dk1"/>
                          </a:solidFill>
                          <a:latin typeface="+mn-lt"/>
                          <a:ea typeface="+mn-ea"/>
                          <a:cs typeface="+mn-cs"/>
                        </a:rPr>
                        <a:t>N</a:t>
                      </a:r>
                      <a:r>
                        <a:rPr kumimoji="0" lang="en-US" altLang="zh-TW" sz="2400" kern="1200" dirty="0" smtClean="0">
                          <a:solidFill>
                            <a:schemeClr val="dk1"/>
                          </a:solidFill>
                          <a:latin typeface="+mn-lt"/>
                          <a:ea typeface="+mn-ea"/>
                          <a:cs typeface="+mn-cs"/>
                        </a:rPr>
                        <a:t> equals to </a:t>
                      </a:r>
                      <a:r>
                        <a:rPr kumimoji="0" lang="en-US" altLang="zh-TW" sz="2400" i="1" kern="1200" dirty="0" smtClean="0">
                          <a:solidFill>
                            <a:schemeClr val="dk1"/>
                          </a:solidFill>
                          <a:latin typeface="+mn-lt"/>
                          <a:ea typeface="+mn-ea"/>
                          <a:cs typeface="+mn-cs"/>
                        </a:rPr>
                        <a:t>D </a:t>
                      </a:r>
                      <a:r>
                        <a:rPr kumimoji="0" lang="en-US" altLang="zh-TW" sz="2400" kern="1200" dirty="0" smtClean="0">
                          <a:solidFill>
                            <a:schemeClr val="dk1"/>
                          </a:solidFill>
                          <a:latin typeface="+mn-lt"/>
                          <a:ea typeface="+mn-ea"/>
                          <a:cs typeface="+mn-cs"/>
                        </a:rPr>
                        <a:t>and </a:t>
                      </a:r>
                      <a:r>
                        <a:rPr kumimoji="0" lang="en-US" altLang="zh-TW" sz="2400" i="1" kern="1200" dirty="0" smtClean="0">
                          <a:solidFill>
                            <a:schemeClr val="dk1"/>
                          </a:solidFill>
                          <a:latin typeface="+mn-lt"/>
                          <a:ea typeface="+mn-ea"/>
                          <a:cs typeface="+mn-cs"/>
                          <a:sym typeface="Symbol"/>
                        </a:rPr>
                        <a:t></a:t>
                      </a:r>
                      <a:r>
                        <a:rPr kumimoji="0" lang="en-US" altLang="zh-TW" sz="2400" i="1" kern="1200" baseline="-25000" dirty="0" smtClean="0">
                          <a:solidFill>
                            <a:schemeClr val="dk1"/>
                          </a:solidFill>
                          <a:latin typeface="+mn-lt"/>
                          <a:ea typeface="+mn-ea"/>
                          <a:cs typeface="+mn-cs"/>
                        </a:rPr>
                        <a:t>n</a:t>
                      </a:r>
                      <a:r>
                        <a:rPr kumimoji="0" lang="en-US" altLang="zh-TW" sz="2400" kern="1200" dirty="0" smtClean="0">
                          <a:solidFill>
                            <a:schemeClr val="dk1"/>
                          </a:solidFill>
                          <a:latin typeface="+mn-lt"/>
                          <a:ea typeface="+mn-ea"/>
                          <a:cs typeface="+mn-cs"/>
                        </a:rPr>
                        <a:t> is inverse proportional to the priority of client </a:t>
                      </a:r>
                      <a:r>
                        <a:rPr kumimoji="0" lang="en-US" altLang="zh-TW" sz="2400" i="1" kern="1200" dirty="0" smtClean="0">
                          <a:solidFill>
                            <a:schemeClr val="dk1"/>
                          </a:solidFill>
                          <a:latin typeface="+mn-lt"/>
                          <a:ea typeface="+mn-ea"/>
                          <a:cs typeface="+mn-cs"/>
                        </a:rPr>
                        <a:t>n.</a:t>
                      </a:r>
                      <a:r>
                        <a:rPr kumimoji="0" lang="en-US" altLang="zh-TW" sz="2400" kern="1200" dirty="0" smtClean="0">
                          <a:solidFill>
                            <a:schemeClr val="dk1"/>
                          </a:solidFill>
                          <a:latin typeface="+mn-lt"/>
                          <a:ea typeface="+mn-ea"/>
                          <a:cs typeface="+mn-cs"/>
                        </a:rPr>
                        <a:t> The lower value of </a:t>
                      </a:r>
                      <a:r>
                        <a:rPr kumimoji="0" lang="en-US" altLang="zh-TW" sz="2400" i="1" kern="1200" dirty="0" smtClean="0">
                          <a:solidFill>
                            <a:schemeClr val="dk1"/>
                          </a:solidFill>
                          <a:latin typeface="+mn-lt"/>
                          <a:ea typeface="+mn-ea"/>
                          <a:cs typeface="+mn-cs"/>
                          <a:sym typeface="Symbol"/>
                        </a:rPr>
                        <a:t></a:t>
                      </a:r>
                      <a:r>
                        <a:rPr kumimoji="0" lang="en-US" altLang="zh-TW" sz="2400" i="1" kern="1200" baseline="-25000" dirty="0" smtClean="0">
                          <a:solidFill>
                            <a:schemeClr val="dk1"/>
                          </a:solidFill>
                          <a:latin typeface="+mn-lt"/>
                          <a:ea typeface="+mn-ea"/>
                          <a:cs typeface="+mn-cs"/>
                        </a:rPr>
                        <a:t>n</a:t>
                      </a:r>
                      <a:r>
                        <a:rPr kumimoji="0" lang="en-US" altLang="zh-TW" sz="2400" kern="1200" dirty="0" smtClean="0">
                          <a:solidFill>
                            <a:schemeClr val="dk1"/>
                          </a:solidFill>
                          <a:latin typeface="+mn-lt"/>
                          <a:ea typeface="+mn-ea"/>
                          <a:cs typeface="+mn-cs"/>
                        </a:rPr>
                        <a:t> means client </a:t>
                      </a:r>
                      <a:r>
                        <a:rPr kumimoji="0" lang="en-US" altLang="zh-TW" sz="2400" i="1" kern="1200" dirty="0" smtClean="0">
                          <a:solidFill>
                            <a:schemeClr val="dk1"/>
                          </a:solidFill>
                          <a:latin typeface="+mn-lt"/>
                          <a:ea typeface="+mn-ea"/>
                          <a:cs typeface="+mn-cs"/>
                        </a:rPr>
                        <a:t>n</a:t>
                      </a:r>
                      <a:r>
                        <a:rPr kumimoji="0" lang="en-US" altLang="zh-TW" sz="2400" kern="1200" dirty="0" smtClean="0">
                          <a:solidFill>
                            <a:schemeClr val="dk1"/>
                          </a:solidFill>
                          <a:latin typeface="+mn-lt"/>
                          <a:ea typeface="+mn-ea"/>
                          <a:cs typeface="+mn-cs"/>
                        </a:rPr>
                        <a:t> enjoy less end-to-end delay.</a:t>
                      </a:r>
                      <a:endParaRPr lang="zh-TW" altLang="en-US" sz="2400" dirty="0"/>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7"/>
          <p:cNvSpPr>
            <a:spLocks noGrp="1"/>
          </p:cNvSpPr>
          <p:nvPr>
            <p:ph type="sldNum" sz="quarter" idx="12"/>
          </p:nvPr>
        </p:nvSpPr>
        <p:spPr/>
        <p:txBody>
          <a:bodyPr/>
          <a:lstStyle/>
          <a:p>
            <a:fld id="{73DA0BB7-265A-403C-9275-D587AB510EDC}" type="slidenum">
              <a:rPr lang="zh-TW" altLang="en-US" smtClean="0"/>
              <a:pPr/>
              <a:t>12</a:t>
            </a:fld>
            <a:endParaRPr lang="zh-TW" altLang="en-US"/>
          </a:p>
        </p:txBody>
      </p:sp>
      <p:sp>
        <p:nvSpPr>
          <p:cNvPr id="2" name="標題 1"/>
          <p:cNvSpPr>
            <a:spLocks noGrp="1"/>
          </p:cNvSpPr>
          <p:nvPr>
            <p:ph type="title"/>
          </p:nvPr>
        </p:nvSpPr>
        <p:spPr/>
        <p:txBody>
          <a:bodyPr/>
          <a:lstStyle/>
          <a:p>
            <a:endParaRPr lang="zh-TW" altLang="en-US"/>
          </a:p>
        </p:txBody>
      </p:sp>
      <p:sp>
        <p:nvSpPr>
          <p:cNvPr id="1741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TW" altLang="en-US"/>
          </a:p>
        </p:txBody>
      </p:sp>
      <p:graphicFrame>
        <p:nvGraphicFramePr>
          <p:cNvPr id="17409" name="Object 1"/>
          <p:cNvGraphicFramePr>
            <a:graphicFrameLocks noChangeAspect="1"/>
          </p:cNvGraphicFramePr>
          <p:nvPr/>
        </p:nvGraphicFramePr>
        <p:xfrm>
          <a:off x="357158" y="2714620"/>
          <a:ext cx="428628" cy="500066"/>
        </p:xfrm>
        <a:graphic>
          <a:graphicData uri="http://schemas.openxmlformats.org/presentationml/2006/ole">
            <p:oleObj spid="_x0000_s17409" name="Equation" r:id="rId3" imgW="215713" imgH="253780" progId="Equation.DSMT4">
              <p:embed/>
            </p:oleObj>
          </a:graphicData>
        </a:graphic>
      </p:graphicFrame>
      <p:graphicFrame>
        <p:nvGraphicFramePr>
          <p:cNvPr id="4" name="內容版面配置區 3"/>
          <p:cNvGraphicFramePr>
            <a:graphicFrameLocks/>
          </p:cNvGraphicFramePr>
          <p:nvPr/>
        </p:nvGraphicFramePr>
        <p:xfrm>
          <a:off x="285720" y="214289"/>
          <a:ext cx="8643998" cy="5727909"/>
        </p:xfrm>
        <a:graphic>
          <a:graphicData uri="http://schemas.openxmlformats.org/drawingml/2006/table">
            <a:tbl>
              <a:tblPr firstRow="1" bandRow="1">
                <a:tableStyleId>{5C22544A-7EE6-4342-B048-85BDC9FD1C3A}</a:tableStyleId>
              </a:tblPr>
              <a:tblGrid>
                <a:gridCol w="1318575"/>
                <a:gridCol w="7325423"/>
              </a:tblGrid>
              <a:tr h="812023">
                <a:tc gridSpan="2">
                  <a:txBody>
                    <a:bodyPr/>
                    <a:lstStyle/>
                    <a:p>
                      <a:pPr algn="ctr"/>
                      <a:r>
                        <a:rPr lang="en-US" altLang="zh-TW" sz="3000" dirty="0" smtClean="0"/>
                        <a:t>Introduction of decision variables</a:t>
                      </a:r>
                      <a:endParaRPr lang="zh-TW" altLang="en-US" sz="3000" dirty="0"/>
                    </a:p>
                  </a:txBody>
                  <a:tcPr/>
                </a:tc>
                <a:tc hMerge="1">
                  <a:txBody>
                    <a:bodyPr/>
                    <a:lstStyle/>
                    <a:p>
                      <a:endParaRPr lang="zh-TW" altLang="en-US"/>
                    </a:p>
                  </a:txBody>
                  <a:tcPr/>
                </a:tc>
              </a:tr>
              <a:tr h="812023">
                <a:tc>
                  <a:txBody>
                    <a:bodyPr/>
                    <a:lstStyle/>
                    <a:p>
                      <a:r>
                        <a:rPr lang="en-US" altLang="zh-TW" sz="2400" i="1" dirty="0" err="1" smtClean="0">
                          <a:latin typeface="Times New Roman"/>
                          <a:cs typeface="Times New Roman"/>
                        </a:rPr>
                        <a:t>γ</a:t>
                      </a:r>
                      <a:r>
                        <a:rPr lang="en-US" altLang="zh-TW" sz="2400" i="1" baseline="-25000" dirty="0" err="1" smtClean="0">
                          <a:latin typeface="Times New Roman"/>
                          <a:cs typeface="Times New Roman"/>
                        </a:rPr>
                        <a:t>n</a:t>
                      </a:r>
                      <a:endParaRPr lang="zh-TW" altLang="en-US" sz="2400" i="1" dirty="0"/>
                    </a:p>
                  </a:txBody>
                  <a:tcPr/>
                </a:tc>
                <a:tc>
                  <a:txBody>
                    <a:bodyPr/>
                    <a:lstStyle/>
                    <a:p>
                      <a:r>
                        <a:rPr kumimoji="0" lang="en-US" altLang="zh-TW" sz="2400" kern="1200" dirty="0" smtClean="0">
                          <a:solidFill>
                            <a:schemeClr val="dk1"/>
                          </a:solidFill>
                          <a:latin typeface="+mn-lt"/>
                          <a:ea typeface="+mn-ea"/>
                          <a:cs typeface="+mn-cs"/>
                        </a:rPr>
                        <a:t>(</a:t>
                      </a:r>
                      <a:r>
                        <a:rPr kumimoji="0" lang="en-US" altLang="zh-TW" sz="2400" kern="1200" dirty="0" err="1" smtClean="0">
                          <a:solidFill>
                            <a:schemeClr val="dk1"/>
                          </a:solidFill>
                          <a:latin typeface="+mn-lt"/>
                          <a:ea typeface="+mn-ea"/>
                          <a:cs typeface="+mn-cs"/>
                        </a:rPr>
                        <a:t>pkt</a:t>
                      </a:r>
                      <a:r>
                        <a:rPr kumimoji="0" lang="en-US" altLang="zh-TW" sz="2400" kern="1200" dirty="0" smtClean="0">
                          <a:solidFill>
                            <a:schemeClr val="dk1"/>
                          </a:solidFill>
                          <a:latin typeface="+mn-lt"/>
                          <a:ea typeface="+mn-ea"/>
                          <a:cs typeface="+mn-cs"/>
                        </a:rPr>
                        <a:t>/sec) The allowed arrival rate of new traffic for each client </a:t>
                      </a:r>
                      <a:r>
                        <a:rPr kumimoji="0" lang="en-US" altLang="zh-TW" sz="2400" i="1" kern="1200" dirty="0" err="1" smtClean="0">
                          <a:solidFill>
                            <a:schemeClr val="dk1"/>
                          </a:solidFill>
                          <a:latin typeface="+mn-lt"/>
                          <a:ea typeface="+mn-ea"/>
                          <a:cs typeface="+mn-cs"/>
                        </a:rPr>
                        <a:t>n</a:t>
                      </a:r>
                      <a:r>
                        <a:rPr kumimoji="0" lang="en-US" altLang="zh-TW" sz="2400" kern="1200" dirty="0" err="1" smtClean="0">
                          <a:solidFill>
                            <a:schemeClr val="dk1"/>
                          </a:solidFill>
                          <a:latin typeface="+mn-lt"/>
                          <a:ea typeface="+mn-ea"/>
                          <a:cs typeface="+mn-cs"/>
                          <a:sym typeface="Symbol"/>
                        </a:rPr>
                        <a:t></a:t>
                      </a:r>
                      <a:r>
                        <a:rPr kumimoji="0" lang="en-US" altLang="zh-TW" sz="2400" i="1" kern="1200" dirty="0" err="1" smtClean="0">
                          <a:solidFill>
                            <a:schemeClr val="dk1"/>
                          </a:solidFill>
                          <a:latin typeface="+mn-lt"/>
                          <a:ea typeface="+mn-ea"/>
                          <a:cs typeface="+mn-cs"/>
                        </a:rPr>
                        <a:t>N</a:t>
                      </a:r>
                      <a:r>
                        <a:rPr kumimoji="0" lang="en-US" altLang="zh-TW" sz="2400" kern="1200" dirty="0" smtClean="0">
                          <a:solidFill>
                            <a:schemeClr val="dk1"/>
                          </a:solidFill>
                          <a:latin typeface="+mn-lt"/>
                          <a:ea typeface="+mn-ea"/>
                          <a:cs typeface="+mn-cs"/>
                        </a:rPr>
                        <a:t>.</a:t>
                      </a:r>
                      <a:endParaRPr lang="zh-TW" altLang="en-US" sz="2400" dirty="0"/>
                    </a:p>
                  </a:txBody>
                  <a:tcPr/>
                </a:tc>
              </a:tr>
              <a:tr h="812023">
                <a:tc>
                  <a:txBody>
                    <a:bodyPr/>
                    <a:lstStyle/>
                    <a:p>
                      <a:r>
                        <a:rPr lang="en-US" altLang="zh-TW" sz="2400" i="1" dirty="0" err="1" smtClean="0"/>
                        <a:t>y</a:t>
                      </a:r>
                      <a:r>
                        <a:rPr lang="en-US" altLang="zh-TW" sz="2400" i="1" baseline="-25000" dirty="0" err="1" smtClean="0"/>
                        <a:t>n</a:t>
                      </a:r>
                      <a:endParaRPr lang="zh-TW" altLang="en-US" sz="2400" i="1" dirty="0"/>
                    </a:p>
                  </a:txBody>
                  <a:tcPr/>
                </a:tc>
                <a:tc>
                  <a:txBody>
                    <a:bodyPr/>
                    <a:lstStyle/>
                    <a:p>
                      <a:r>
                        <a:rPr kumimoji="0" lang="en-US" altLang="zh-TW" sz="2400" kern="1200" dirty="0" smtClean="0">
                          <a:solidFill>
                            <a:schemeClr val="dk1"/>
                          </a:solidFill>
                          <a:latin typeface="+mn-lt"/>
                          <a:ea typeface="+mn-ea"/>
                          <a:cs typeface="+mn-cs"/>
                        </a:rPr>
                        <a:t>(</a:t>
                      </a:r>
                      <a:r>
                        <a:rPr kumimoji="0" lang="en-US" altLang="zh-TW" sz="2400" kern="1200" dirty="0" err="1" smtClean="0">
                          <a:solidFill>
                            <a:schemeClr val="dk1"/>
                          </a:solidFill>
                          <a:latin typeface="+mn-lt"/>
                          <a:ea typeface="+mn-ea"/>
                          <a:cs typeface="+mn-cs"/>
                        </a:rPr>
                        <a:t>pkt</a:t>
                      </a:r>
                      <a:r>
                        <a:rPr kumimoji="0" lang="en-US" altLang="zh-TW" sz="2400" kern="1200" dirty="0" smtClean="0">
                          <a:solidFill>
                            <a:schemeClr val="dk1"/>
                          </a:solidFill>
                          <a:latin typeface="+mn-lt"/>
                          <a:ea typeface="+mn-ea"/>
                          <a:cs typeface="+mn-cs"/>
                        </a:rPr>
                        <a:t>/sec) The rejected arrival rate of new traffic for each client </a:t>
                      </a:r>
                      <a:r>
                        <a:rPr kumimoji="0" lang="en-US" altLang="zh-TW" sz="2400" i="1" kern="1200" dirty="0" err="1" smtClean="0">
                          <a:solidFill>
                            <a:schemeClr val="dk1"/>
                          </a:solidFill>
                          <a:latin typeface="+mn-lt"/>
                          <a:ea typeface="+mn-ea"/>
                          <a:cs typeface="+mn-cs"/>
                        </a:rPr>
                        <a:t>n</a:t>
                      </a:r>
                      <a:r>
                        <a:rPr kumimoji="0" lang="en-US" altLang="zh-TW" sz="2400" kern="1200" dirty="0" err="1" smtClean="0">
                          <a:solidFill>
                            <a:schemeClr val="dk1"/>
                          </a:solidFill>
                          <a:latin typeface="+mn-lt"/>
                          <a:ea typeface="+mn-ea"/>
                          <a:cs typeface="+mn-cs"/>
                          <a:sym typeface="Symbol"/>
                        </a:rPr>
                        <a:t></a:t>
                      </a:r>
                      <a:r>
                        <a:rPr kumimoji="0" lang="en-US" altLang="zh-TW" sz="2400" i="1" kern="1200" dirty="0" err="1" smtClean="0">
                          <a:solidFill>
                            <a:schemeClr val="dk1"/>
                          </a:solidFill>
                          <a:latin typeface="+mn-lt"/>
                          <a:ea typeface="+mn-ea"/>
                          <a:cs typeface="+mn-cs"/>
                        </a:rPr>
                        <a:t>N</a:t>
                      </a:r>
                      <a:r>
                        <a:rPr kumimoji="0" lang="en-US" altLang="zh-TW" sz="2400" i="1" kern="1200" dirty="0" smtClean="0">
                          <a:solidFill>
                            <a:schemeClr val="dk1"/>
                          </a:solidFill>
                          <a:latin typeface="+mn-lt"/>
                          <a:ea typeface="+mn-ea"/>
                          <a:cs typeface="+mn-cs"/>
                        </a:rPr>
                        <a:t>.</a:t>
                      </a:r>
                      <a:endParaRPr lang="zh-TW" altLang="en-US" sz="2400" dirty="0"/>
                    </a:p>
                  </a:txBody>
                  <a:tcPr/>
                </a:tc>
              </a:tr>
              <a:tr h="812023">
                <a:tc>
                  <a:txBody>
                    <a:bodyPr/>
                    <a:lstStyle/>
                    <a:p>
                      <a:endParaRPr lang="zh-TW" altLang="en-US" sz="2400" i="1" dirty="0"/>
                    </a:p>
                  </a:txBody>
                  <a:tcPr/>
                </a:tc>
                <a:tc>
                  <a:txBody>
                    <a:bodyPr/>
                    <a:lstStyle/>
                    <a:p>
                      <a:r>
                        <a:rPr kumimoji="0" lang="en-US" altLang="zh-TW" sz="2400" kern="1200" dirty="0" smtClean="0">
                          <a:solidFill>
                            <a:schemeClr val="dk1"/>
                          </a:solidFill>
                          <a:latin typeface="+mn-lt"/>
                          <a:ea typeface="+mn-ea"/>
                          <a:cs typeface="+mn-cs"/>
                        </a:rPr>
                        <a:t>(</a:t>
                      </a:r>
                      <a:r>
                        <a:rPr kumimoji="0" lang="en-US" altLang="zh-TW" sz="2400" kern="1200" dirty="0" err="1" smtClean="0">
                          <a:solidFill>
                            <a:schemeClr val="dk1"/>
                          </a:solidFill>
                          <a:latin typeface="+mn-lt"/>
                          <a:ea typeface="+mn-ea"/>
                          <a:cs typeface="+mn-cs"/>
                        </a:rPr>
                        <a:t>pkt</a:t>
                      </a:r>
                      <a:r>
                        <a:rPr kumimoji="0" lang="en-US" altLang="zh-TW" sz="2400" kern="1200" dirty="0" smtClean="0">
                          <a:solidFill>
                            <a:schemeClr val="dk1"/>
                          </a:solidFill>
                          <a:latin typeface="+mn-lt"/>
                          <a:ea typeface="+mn-ea"/>
                          <a:cs typeface="+mn-cs"/>
                        </a:rPr>
                        <a:t>/sec) The link capacity (air-interface) of router </a:t>
                      </a:r>
                      <a:r>
                        <a:rPr kumimoji="0" lang="en-US" altLang="zh-TW" sz="2400" i="1" kern="1200" dirty="0" smtClean="0">
                          <a:solidFill>
                            <a:schemeClr val="dk1"/>
                          </a:solidFill>
                          <a:latin typeface="+mn-lt"/>
                          <a:ea typeface="+mn-ea"/>
                          <a:cs typeface="+mn-cs"/>
                        </a:rPr>
                        <a:t>r</a:t>
                      </a:r>
                      <a:r>
                        <a:rPr kumimoji="0" lang="en-US" altLang="zh-TW" sz="2400" kern="1200" dirty="0" smtClean="0">
                          <a:solidFill>
                            <a:schemeClr val="dk1"/>
                          </a:solidFill>
                          <a:latin typeface="+mn-lt"/>
                          <a:ea typeface="+mn-ea"/>
                          <a:cs typeface="+mn-cs"/>
                        </a:rPr>
                        <a:t> to client </a:t>
                      </a:r>
                      <a:r>
                        <a:rPr kumimoji="0" lang="en-US" altLang="zh-TW" sz="2400" i="1" kern="1200" dirty="0" smtClean="0">
                          <a:solidFill>
                            <a:schemeClr val="dk1"/>
                          </a:solidFill>
                          <a:latin typeface="+mn-lt"/>
                          <a:ea typeface="+mn-ea"/>
                          <a:cs typeface="+mn-cs"/>
                        </a:rPr>
                        <a:t>n.</a:t>
                      </a:r>
                      <a:endParaRPr lang="zh-TW" altLang="en-US" sz="2400" dirty="0"/>
                    </a:p>
                  </a:txBody>
                  <a:tcPr/>
                </a:tc>
              </a:tr>
              <a:tr h="812023">
                <a:tc>
                  <a:txBody>
                    <a:bodyPr/>
                    <a:lstStyle/>
                    <a:p>
                      <a:r>
                        <a:rPr lang="en-US" altLang="zh-TW" sz="2400" i="1" dirty="0" smtClean="0"/>
                        <a:t>f</a:t>
                      </a:r>
                      <a:r>
                        <a:rPr lang="en-US" altLang="zh-TW" sz="2400" i="1" baseline="-25000" dirty="0" smtClean="0"/>
                        <a:t>ij</a:t>
                      </a:r>
                      <a:endParaRPr lang="zh-TW" altLang="en-US" sz="2400" i="1" dirty="0"/>
                    </a:p>
                  </a:txBody>
                  <a:tcPr/>
                </a:tc>
                <a:tc>
                  <a:txBody>
                    <a:bodyPr/>
                    <a:lstStyle/>
                    <a:p>
                      <a:r>
                        <a:rPr kumimoji="0" lang="en-US" altLang="zh-TW" sz="2400" kern="1200" dirty="0" smtClean="0">
                          <a:solidFill>
                            <a:schemeClr val="dk1"/>
                          </a:solidFill>
                          <a:latin typeface="+mn-lt"/>
                          <a:ea typeface="+mn-ea"/>
                          <a:cs typeface="+mn-cs"/>
                        </a:rPr>
                        <a:t>(</a:t>
                      </a:r>
                      <a:r>
                        <a:rPr kumimoji="0" lang="en-US" altLang="zh-TW" sz="2400" kern="1200" dirty="0" err="1" smtClean="0">
                          <a:solidFill>
                            <a:schemeClr val="dk1"/>
                          </a:solidFill>
                          <a:latin typeface="+mn-lt"/>
                          <a:ea typeface="+mn-ea"/>
                          <a:cs typeface="+mn-cs"/>
                        </a:rPr>
                        <a:t>pkt</a:t>
                      </a:r>
                      <a:r>
                        <a:rPr kumimoji="0" lang="en-US" altLang="zh-TW" sz="2400" kern="1200" dirty="0" smtClean="0">
                          <a:solidFill>
                            <a:schemeClr val="dk1"/>
                          </a:solidFill>
                          <a:latin typeface="+mn-lt"/>
                          <a:ea typeface="+mn-ea"/>
                          <a:cs typeface="+mn-cs"/>
                        </a:rPr>
                        <a:t>/sec) The aggregated flow of each link </a:t>
                      </a:r>
                      <a:r>
                        <a:rPr kumimoji="0" lang="en-US" altLang="zh-TW" sz="2400" i="1" kern="1200" dirty="0" err="1" smtClean="0">
                          <a:solidFill>
                            <a:schemeClr val="dk1"/>
                          </a:solidFill>
                          <a:latin typeface="+mn-lt"/>
                          <a:ea typeface="+mn-ea"/>
                          <a:cs typeface="+mn-cs"/>
                        </a:rPr>
                        <a:t>ij</a:t>
                      </a:r>
                      <a:r>
                        <a:rPr kumimoji="0" lang="en-US" altLang="zh-TW" sz="2400" i="1" kern="1200" dirty="0" smtClean="0">
                          <a:solidFill>
                            <a:schemeClr val="dk1"/>
                          </a:solidFill>
                          <a:latin typeface="+mn-lt"/>
                          <a:ea typeface="+mn-ea"/>
                          <a:cs typeface="+mn-cs"/>
                        </a:rPr>
                        <a:t>.</a:t>
                      </a:r>
                      <a:endParaRPr lang="zh-TW" altLang="en-US" sz="2400" dirty="0"/>
                    </a:p>
                  </a:txBody>
                  <a:tcPr/>
                </a:tc>
              </a:tr>
              <a:tr h="812023">
                <a:tc>
                  <a:txBody>
                    <a:bodyPr/>
                    <a:lstStyle/>
                    <a:p>
                      <a:r>
                        <a:rPr lang="en-US" altLang="zh-TW" sz="2400" i="1" dirty="0" smtClean="0"/>
                        <a:t>c</a:t>
                      </a:r>
                      <a:r>
                        <a:rPr lang="en-US" altLang="zh-TW" sz="2400" i="1" baseline="-25000" dirty="0" smtClean="0"/>
                        <a:t>ij</a:t>
                      </a:r>
                      <a:endParaRPr lang="zh-TW" altLang="en-US" sz="2400" i="1" dirty="0"/>
                    </a:p>
                  </a:txBody>
                  <a:tcPr/>
                </a:tc>
                <a:tc>
                  <a:txBody>
                    <a:bodyPr/>
                    <a:lstStyle/>
                    <a:p>
                      <a:r>
                        <a:rPr kumimoji="0" lang="en-US" altLang="zh-TW" sz="2400" kern="1200" dirty="0" smtClean="0">
                          <a:solidFill>
                            <a:schemeClr val="dk1"/>
                          </a:solidFill>
                          <a:latin typeface="+mn-lt"/>
                          <a:ea typeface="+mn-ea"/>
                          <a:cs typeface="+mn-cs"/>
                        </a:rPr>
                        <a:t>(</a:t>
                      </a:r>
                      <a:r>
                        <a:rPr kumimoji="0" lang="en-US" altLang="zh-TW" sz="2400" kern="1200" dirty="0" err="1" smtClean="0">
                          <a:solidFill>
                            <a:schemeClr val="dk1"/>
                          </a:solidFill>
                          <a:latin typeface="+mn-lt"/>
                          <a:ea typeface="+mn-ea"/>
                          <a:cs typeface="+mn-cs"/>
                        </a:rPr>
                        <a:t>pkt</a:t>
                      </a:r>
                      <a:r>
                        <a:rPr kumimoji="0" lang="en-US" altLang="zh-TW" sz="2400" kern="1200" dirty="0" smtClean="0">
                          <a:solidFill>
                            <a:schemeClr val="dk1"/>
                          </a:solidFill>
                          <a:latin typeface="+mn-lt"/>
                          <a:ea typeface="+mn-ea"/>
                          <a:cs typeface="+mn-cs"/>
                        </a:rPr>
                        <a:t>/sec) The allocated capacity (nodal) of each link </a:t>
                      </a:r>
                      <a:r>
                        <a:rPr kumimoji="0" lang="en-US" altLang="zh-TW" sz="2400" i="1" kern="1200" dirty="0" err="1" smtClean="0">
                          <a:solidFill>
                            <a:schemeClr val="dk1"/>
                          </a:solidFill>
                          <a:latin typeface="+mn-lt"/>
                          <a:ea typeface="+mn-ea"/>
                          <a:cs typeface="+mn-cs"/>
                        </a:rPr>
                        <a:t>ij</a:t>
                      </a:r>
                      <a:r>
                        <a:rPr kumimoji="0" lang="en-US" altLang="zh-TW" sz="2400" i="1" kern="1200" dirty="0" smtClean="0">
                          <a:solidFill>
                            <a:schemeClr val="dk1"/>
                          </a:solidFill>
                          <a:latin typeface="+mn-lt"/>
                          <a:ea typeface="+mn-ea"/>
                          <a:cs typeface="+mn-cs"/>
                        </a:rPr>
                        <a:t>.</a:t>
                      </a:r>
                      <a:endParaRPr lang="zh-TW" altLang="en-US" sz="2400" dirty="0"/>
                    </a:p>
                  </a:txBody>
                  <a:tcPr/>
                </a:tc>
              </a:tr>
              <a:tr h="801563">
                <a:tc>
                  <a:txBody>
                    <a:bodyPr/>
                    <a:lstStyle/>
                    <a:p>
                      <a:r>
                        <a:rPr lang="en-US" altLang="zh-TW" sz="2400" i="1" dirty="0" smtClean="0"/>
                        <a:t>x</a:t>
                      </a:r>
                      <a:r>
                        <a:rPr lang="en-US" altLang="zh-TW" sz="2400" i="1" baseline="-25000" dirty="0" smtClean="0"/>
                        <a:t>p</a:t>
                      </a:r>
                      <a:endParaRPr lang="zh-TW" altLang="en-US" sz="2400" i="1" dirty="0"/>
                    </a:p>
                  </a:txBody>
                  <a:tcPr/>
                </a:tc>
                <a:tc>
                  <a:txBody>
                    <a:bodyPr/>
                    <a:lstStyle/>
                    <a:p>
                      <a:r>
                        <a:rPr kumimoji="0" lang="en-US" altLang="zh-TW" sz="2400" kern="1200" dirty="0" smtClean="0">
                          <a:solidFill>
                            <a:schemeClr val="dk1"/>
                          </a:solidFill>
                          <a:latin typeface="+mn-lt"/>
                          <a:ea typeface="+mn-ea"/>
                          <a:cs typeface="+mn-cs"/>
                        </a:rPr>
                        <a:t>A routing decision variable which is 1 when path </a:t>
                      </a:r>
                      <a:r>
                        <a:rPr kumimoji="0" lang="en-US" altLang="zh-TW" sz="2400" i="1" kern="1200" dirty="0" err="1" smtClean="0">
                          <a:solidFill>
                            <a:schemeClr val="dk1"/>
                          </a:solidFill>
                          <a:latin typeface="+mn-lt"/>
                          <a:ea typeface="+mn-ea"/>
                          <a:cs typeface="+mn-cs"/>
                        </a:rPr>
                        <a:t>p</a:t>
                      </a:r>
                      <a:r>
                        <a:rPr kumimoji="0" lang="en-US" altLang="zh-TW" sz="2400" kern="1200" dirty="0" err="1" smtClean="0">
                          <a:solidFill>
                            <a:schemeClr val="dk1"/>
                          </a:solidFill>
                          <a:latin typeface="+mn-lt"/>
                          <a:ea typeface="+mn-ea"/>
                          <a:cs typeface="+mn-cs"/>
                          <a:sym typeface="Symbol"/>
                        </a:rPr>
                        <a:t></a:t>
                      </a:r>
                      <a:r>
                        <a:rPr kumimoji="0" lang="en-US" altLang="zh-TW" sz="2400" i="1" kern="1200" dirty="0" err="1" smtClean="0">
                          <a:solidFill>
                            <a:schemeClr val="dk1"/>
                          </a:solidFill>
                          <a:latin typeface="+mn-lt"/>
                          <a:ea typeface="+mn-ea"/>
                          <a:cs typeface="+mn-cs"/>
                        </a:rPr>
                        <a:t>P</a:t>
                      </a:r>
                      <a:r>
                        <a:rPr kumimoji="0" lang="en-US" altLang="zh-TW" sz="2400" i="1" kern="1200" baseline="-25000" dirty="0" err="1" smtClean="0">
                          <a:solidFill>
                            <a:schemeClr val="dk1"/>
                          </a:solidFill>
                          <a:latin typeface="+mn-lt"/>
                          <a:ea typeface="+mn-ea"/>
                          <a:cs typeface="+mn-cs"/>
                        </a:rPr>
                        <a:t>rg</a:t>
                      </a:r>
                      <a:r>
                        <a:rPr kumimoji="0" lang="en-US" altLang="zh-TW" sz="2400" i="1" kern="1200" baseline="-25000" dirty="0" smtClean="0">
                          <a:solidFill>
                            <a:schemeClr val="dk1"/>
                          </a:solidFill>
                          <a:latin typeface="+mn-lt"/>
                          <a:ea typeface="+mn-ea"/>
                          <a:cs typeface="+mn-cs"/>
                        </a:rPr>
                        <a:t> </a:t>
                      </a:r>
                      <a:r>
                        <a:rPr kumimoji="0" lang="en-US" altLang="zh-TW" sz="2400" kern="1200" dirty="0" smtClean="0">
                          <a:solidFill>
                            <a:schemeClr val="dk1"/>
                          </a:solidFill>
                          <a:latin typeface="+mn-lt"/>
                          <a:ea typeface="+mn-ea"/>
                          <a:cs typeface="+mn-cs"/>
                        </a:rPr>
                        <a:t>is used to transmit the packets for client </a:t>
                      </a:r>
                      <a:r>
                        <a:rPr kumimoji="0" lang="en-US" altLang="zh-TW" sz="2400" i="1" kern="1200" dirty="0" smtClean="0">
                          <a:solidFill>
                            <a:schemeClr val="dk1"/>
                          </a:solidFill>
                          <a:latin typeface="+mn-lt"/>
                          <a:ea typeface="+mn-ea"/>
                          <a:cs typeface="+mn-cs"/>
                        </a:rPr>
                        <a:t>n</a:t>
                      </a:r>
                      <a:r>
                        <a:rPr kumimoji="0" lang="en-US" altLang="zh-TW" sz="2400" kern="1200" dirty="0" smtClean="0">
                          <a:solidFill>
                            <a:schemeClr val="dk1"/>
                          </a:solidFill>
                          <a:latin typeface="+mn-lt"/>
                          <a:ea typeface="+mn-ea"/>
                          <a:cs typeface="+mn-cs"/>
                        </a:rPr>
                        <a:t> and 0 otherwise.</a:t>
                      </a:r>
                      <a:endParaRPr lang="zh-TW" altLang="en-US" sz="2400" dirty="0"/>
                    </a:p>
                  </a:txBody>
                  <a:tcPr/>
                </a:tc>
              </a:tr>
            </a:tbl>
          </a:graphicData>
        </a:graphic>
      </p:graphicFrame>
      <p:sp>
        <p:nvSpPr>
          <p:cNvPr id="7" name="日期版面配置區 6"/>
          <p:cNvSpPr>
            <a:spLocks noGrp="1"/>
          </p:cNvSpPr>
          <p:nvPr>
            <p:ph type="dt" sz="half" idx="10"/>
          </p:nvPr>
        </p:nvSpPr>
        <p:spPr/>
        <p:txBody>
          <a:bodyPr/>
          <a:lstStyle/>
          <a:p>
            <a:fld id="{DB484ACF-063A-4EBB-ACE7-80B86EA9E0C3}" type="datetime1">
              <a:rPr lang="zh-TW" altLang="en-US" smtClean="0"/>
              <a:pPr/>
              <a:t>2010/4/20</a:t>
            </a:fld>
            <a:endParaRPr lang="zh-TW" altLang="en-US"/>
          </a:p>
        </p:txBody>
      </p:sp>
      <p:graphicFrame>
        <p:nvGraphicFramePr>
          <p:cNvPr id="9" name="內容版面配置區 8"/>
          <p:cNvGraphicFramePr>
            <a:graphicFrameLocks noChangeAspect="1"/>
          </p:cNvGraphicFramePr>
          <p:nvPr>
            <p:ph sz="quarter" idx="1"/>
          </p:nvPr>
        </p:nvGraphicFramePr>
        <p:xfrm>
          <a:off x="285720" y="2714620"/>
          <a:ext cx="485778" cy="571504"/>
        </p:xfrm>
        <a:graphic>
          <a:graphicData uri="http://schemas.openxmlformats.org/presentationml/2006/ole">
            <p:oleObj spid="_x0000_s17410" name="Equation" r:id="rId4" imgW="215640" imgH="253800" progId="Equation.DSMT4">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sz="quarter" idx="1"/>
          </p:nvPr>
        </p:nvSpPr>
        <p:spPr/>
        <p:txBody>
          <a:bodyPr/>
          <a:lstStyle/>
          <a:p>
            <a:endParaRPr lang="zh-TW" altLang="en-US" dirty="0"/>
          </a:p>
        </p:txBody>
      </p:sp>
      <p:graphicFrame>
        <p:nvGraphicFramePr>
          <p:cNvPr id="4" name="內容版面配置區 3"/>
          <p:cNvGraphicFramePr>
            <a:graphicFrameLocks/>
          </p:cNvGraphicFramePr>
          <p:nvPr/>
        </p:nvGraphicFramePr>
        <p:xfrm>
          <a:off x="214282" y="785794"/>
          <a:ext cx="8643998" cy="3174642"/>
        </p:xfrm>
        <a:graphic>
          <a:graphicData uri="http://schemas.openxmlformats.org/drawingml/2006/table">
            <a:tbl>
              <a:tblPr firstRow="1" bandRow="1">
                <a:tableStyleId>{5C22544A-7EE6-4342-B048-85BDC9FD1C3A}</a:tableStyleId>
              </a:tblPr>
              <a:tblGrid>
                <a:gridCol w="1318575"/>
                <a:gridCol w="7325423"/>
              </a:tblGrid>
              <a:tr h="833699">
                <a:tc gridSpan="2">
                  <a:txBody>
                    <a:bodyPr/>
                    <a:lstStyle/>
                    <a:p>
                      <a:pPr algn="ctr"/>
                      <a:r>
                        <a:rPr lang="en-US" altLang="zh-TW" sz="3000" dirty="0" smtClean="0"/>
                        <a:t>Introduction of decision variables</a:t>
                      </a:r>
                      <a:endParaRPr lang="zh-TW" altLang="en-US" sz="3000" dirty="0"/>
                    </a:p>
                  </a:txBody>
                  <a:tcPr/>
                </a:tc>
                <a:tc hMerge="1">
                  <a:txBody>
                    <a:bodyPr/>
                    <a:lstStyle/>
                    <a:p>
                      <a:endParaRPr lang="zh-TW" altLang="en-US"/>
                    </a:p>
                  </a:txBody>
                  <a:tcPr/>
                </a:tc>
              </a:tr>
              <a:tr h="833699">
                <a:tc>
                  <a:txBody>
                    <a:bodyPr/>
                    <a:lstStyle/>
                    <a:p>
                      <a:r>
                        <a:rPr lang="en-US" altLang="zh-TW" sz="2400" i="1" dirty="0" err="1" smtClean="0">
                          <a:latin typeface="Times New Roman"/>
                          <a:cs typeface="Times New Roman"/>
                        </a:rPr>
                        <a:t>t</a:t>
                      </a:r>
                      <a:r>
                        <a:rPr lang="en-US" altLang="zh-TW" sz="2400" i="1" baseline="-25000" dirty="0" err="1" smtClean="0">
                          <a:latin typeface="Times New Roman"/>
                          <a:cs typeface="Times New Roman"/>
                        </a:rPr>
                        <a:t>rij</a:t>
                      </a:r>
                      <a:endParaRPr lang="zh-TW" altLang="en-US" sz="2400" i="1" dirty="0"/>
                    </a:p>
                  </a:txBody>
                  <a:tcPr/>
                </a:tc>
                <a:tc>
                  <a:txBody>
                    <a:bodyPr/>
                    <a:lstStyle/>
                    <a:p>
                      <a:r>
                        <a:rPr kumimoji="0" lang="en-US" altLang="zh-TW" sz="2400" kern="1200" dirty="0" smtClean="0">
                          <a:solidFill>
                            <a:schemeClr val="dk1"/>
                          </a:solidFill>
                          <a:latin typeface="+mn-lt"/>
                          <a:ea typeface="+mn-ea"/>
                          <a:cs typeface="+mn-cs"/>
                        </a:rPr>
                        <a:t>1 if link </a:t>
                      </a:r>
                      <a:r>
                        <a:rPr kumimoji="0" lang="en-US" altLang="zh-TW" sz="2400" i="1" kern="1200" dirty="0" err="1" smtClean="0">
                          <a:solidFill>
                            <a:schemeClr val="dk1"/>
                          </a:solidFill>
                          <a:latin typeface="+mn-lt"/>
                          <a:ea typeface="+mn-ea"/>
                          <a:cs typeface="+mn-cs"/>
                        </a:rPr>
                        <a:t>ij</a:t>
                      </a:r>
                      <a:r>
                        <a:rPr kumimoji="0" lang="en-US" altLang="zh-TW" sz="2400" kern="1200" dirty="0" smtClean="0">
                          <a:solidFill>
                            <a:schemeClr val="dk1"/>
                          </a:solidFill>
                          <a:latin typeface="+mn-lt"/>
                          <a:ea typeface="+mn-ea"/>
                          <a:cs typeface="+mn-cs"/>
                        </a:rPr>
                        <a:t> is on the </a:t>
                      </a:r>
                      <a:r>
                        <a:rPr kumimoji="0" lang="en-US" altLang="zh-TW" sz="2400" kern="1200" dirty="0" smtClean="0">
                          <a:solidFill>
                            <a:schemeClr val="dk1"/>
                          </a:solidFill>
                          <a:latin typeface="+mn-lt"/>
                          <a:ea typeface="+mn-ea"/>
                          <a:cs typeface="+mn-cs"/>
                        </a:rPr>
                        <a:t>path adopted </a:t>
                      </a:r>
                      <a:r>
                        <a:rPr kumimoji="0" lang="en-US" altLang="zh-TW" sz="2400" kern="1200" dirty="0" smtClean="0">
                          <a:solidFill>
                            <a:schemeClr val="dk1"/>
                          </a:solidFill>
                          <a:latin typeface="+mn-lt"/>
                          <a:ea typeface="+mn-ea"/>
                          <a:cs typeface="+mn-cs"/>
                        </a:rPr>
                        <a:t>by mesh router </a:t>
                      </a:r>
                      <a:r>
                        <a:rPr kumimoji="0" lang="en-US" altLang="zh-TW" sz="2400" i="1" kern="1200" dirty="0" smtClean="0">
                          <a:solidFill>
                            <a:schemeClr val="dk1"/>
                          </a:solidFill>
                          <a:latin typeface="+mn-lt"/>
                          <a:ea typeface="+mn-ea"/>
                          <a:cs typeface="+mn-cs"/>
                        </a:rPr>
                        <a:t>r</a:t>
                      </a:r>
                      <a:r>
                        <a:rPr kumimoji="0" lang="en-US" altLang="zh-TW" sz="2400" kern="1200" dirty="0" smtClean="0">
                          <a:solidFill>
                            <a:schemeClr val="dk1"/>
                          </a:solidFill>
                          <a:latin typeface="+mn-lt"/>
                          <a:ea typeface="+mn-ea"/>
                          <a:cs typeface="+mn-cs"/>
                        </a:rPr>
                        <a:t> and 0 otherwise.</a:t>
                      </a:r>
                    </a:p>
                  </a:txBody>
                  <a:tcPr/>
                </a:tc>
              </a:tr>
              <a:tr h="833699">
                <a:tc>
                  <a:txBody>
                    <a:bodyPr/>
                    <a:lstStyle/>
                    <a:p>
                      <a:r>
                        <a:rPr lang="en-US" altLang="zh-TW" sz="2400" i="1" dirty="0" smtClean="0"/>
                        <a:t>z</a:t>
                      </a:r>
                      <a:r>
                        <a:rPr lang="en-US" altLang="zh-TW" sz="2400" i="1" baseline="-25000" dirty="0" smtClean="0"/>
                        <a:t>rg</a:t>
                      </a:r>
                      <a:endParaRPr lang="zh-TW" altLang="en-US" sz="2400" i="1" dirty="0"/>
                    </a:p>
                  </a:txBody>
                  <a:tcPr/>
                </a:tc>
                <a:tc>
                  <a:txBody>
                    <a:bodyPr/>
                    <a:lstStyle/>
                    <a:p>
                      <a:r>
                        <a:rPr kumimoji="0" lang="en-US" altLang="zh-TW" sz="2400" kern="1200" dirty="0" smtClean="0">
                          <a:solidFill>
                            <a:schemeClr val="dk1"/>
                          </a:solidFill>
                          <a:latin typeface="+mn-lt"/>
                          <a:ea typeface="+mn-ea"/>
                          <a:cs typeface="+mn-cs"/>
                        </a:rPr>
                        <a:t>1 if router </a:t>
                      </a:r>
                      <a:r>
                        <a:rPr kumimoji="0" lang="en-US" altLang="zh-TW" sz="2400" i="1" kern="1200" dirty="0" smtClean="0">
                          <a:solidFill>
                            <a:schemeClr val="dk1"/>
                          </a:solidFill>
                          <a:latin typeface="+mn-lt"/>
                          <a:ea typeface="+mn-ea"/>
                          <a:cs typeface="+mn-cs"/>
                        </a:rPr>
                        <a:t>r</a:t>
                      </a:r>
                      <a:r>
                        <a:rPr kumimoji="0" lang="en-US" altLang="zh-TW" sz="2400" kern="1200" dirty="0" smtClean="0">
                          <a:solidFill>
                            <a:schemeClr val="dk1"/>
                          </a:solidFill>
                          <a:latin typeface="+mn-lt"/>
                          <a:ea typeface="+mn-ea"/>
                          <a:cs typeface="+mn-cs"/>
                        </a:rPr>
                        <a:t> connects to the wired network via gateway </a:t>
                      </a:r>
                      <a:r>
                        <a:rPr kumimoji="0" lang="en-US" altLang="zh-TW" sz="2400" i="1" kern="1200" dirty="0" smtClean="0">
                          <a:solidFill>
                            <a:schemeClr val="dk1"/>
                          </a:solidFill>
                          <a:latin typeface="+mn-lt"/>
                          <a:ea typeface="+mn-ea"/>
                          <a:cs typeface="+mn-cs"/>
                        </a:rPr>
                        <a:t>g</a:t>
                      </a:r>
                      <a:r>
                        <a:rPr kumimoji="0" lang="en-US" altLang="zh-TW" sz="2400" kern="1200" dirty="0" smtClean="0">
                          <a:solidFill>
                            <a:schemeClr val="dk1"/>
                          </a:solidFill>
                          <a:latin typeface="+mn-lt"/>
                          <a:ea typeface="+mn-ea"/>
                          <a:cs typeface="+mn-cs"/>
                        </a:rPr>
                        <a:t> and 0 otherwise.</a:t>
                      </a:r>
                      <a:endParaRPr lang="zh-TW" altLang="en-US" sz="2400" dirty="0"/>
                    </a:p>
                  </a:txBody>
                  <a:tcPr/>
                </a:tc>
              </a:tr>
              <a:tr h="673545">
                <a:tc>
                  <a:txBody>
                    <a:bodyPr/>
                    <a:lstStyle/>
                    <a:p>
                      <a:r>
                        <a:rPr lang="en-US" altLang="zh-TW" sz="2400" i="1" dirty="0" smtClean="0"/>
                        <a:t>D</a:t>
                      </a:r>
                      <a:endParaRPr lang="zh-TW" altLang="en-US" sz="2400" i="1" dirty="0"/>
                    </a:p>
                  </a:txBody>
                  <a:tcPr/>
                </a:tc>
                <a:tc>
                  <a:txBody>
                    <a:bodyPr/>
                    <a:lstStyle/>
                    <a:p>
                      <a:r>
                        <a:rPr kumimoji="0" lang="en-US" altLang="zh-TW" sz="2400" kern="1200" dirty="0" smtClean="0">
                          <a:solidFill>
                            <a:schemeClr val="dk1"/>
                          </a:solidFill>
                          <a:latin typeface="+mn-lt"/>
                          <a:ea typeface="+mn-ea"/>
                          <a:cs typeface="+mn-cs"/>
                        </a:rPr>
                        <a:t>The end-to-end delay requirement.</a:t>
                      </a:r>
                      <a:endParaRPr lang="zh-TW" altLang="en-US" sz="2400" dirty="0"/>
                    </a:p>
                  </a:txBody>
                  <a:tcPr/>
                </a:tc>
              </a:tr>
            </a:tbl>
          </a:graphicData>
        </a:graphic>
      </p:graphicFrame>
      <p:sp>
        <p:nvSpPr>
          <p:cNvPr id="5" name="日期版面配置區 4"/>
          <p:cNvSpPr>
            <a:spLocks noGrp="1"/>
          </p:cNvSpPr>
          <p:nvPr>
            <p:ph type="dt" sz="half" idx="10"/>
          </p:nvPr>
        </p:nvSpPr>
        <p:spPr/>
        <p:txBody>
          <a:bodyPr/>
          <a:lstStyle/>
          <a:p>
            <a:fld id="{BBCB4F80-217A-435A-9C04-4F2810F13F49}" type="datetime1">
              <a:rPr lang="zh-TW" altLang="en-US" smtClean="0"/>
              <a:pPr/>
              <a:t>2010/4/20</a:t>
            </a:fld>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13</a:t>
            </a:fld>
            <a:endParaRPr lang="zh-TW"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42910" y="214290"/>
            <a:ext cx="7972452" cy="989034"/>
          </a:xfrm>
        </p:spPr>
        <p:txBody>
          <a:bodyPr/>
          <a:lstStyle/>
          <a:p>
            <a:pPr algn="ctr"/>
            <a:r>
              <a:rPr lang="en-US" altLang="zh-TW" dirty="0" smtClean="0"/>
              <a:t>Problem formulation</a:t>
            </a:r>
            <a:endParaRPr lang="zh-TW" altLang="en-US" dirty="0"/>
          </a:p>
        </p:txBody>
      </p:sp>
      <p:pic>
        <p:nvPicPr>
          <p:cNvPr id="36865" name="Picture 1"/>
          <p:cNvPicPr>
            <a:picLocks noChangeAspect="1" noChangeArrowheads="1"/>
          </p:cNvPicPr>
          <p:nvPr/>
        </p:nvPicPr>
        <p:blipFill>
          <a:blip r:embed="rId2" cstate="print"/>
          <a:srcRect/>
          <a:stretch>
            <a:fillRect/>
          </a:stretch>
        </p:blipFill>
        <p:spPr bwMode="auto">
          <a:xfrm>
            <a:off x="1142976" y="1214422"/>
            <a:ext cx="6800850" cy="4752975"/>
          </a:xfrm>
          <a:prstGeom prst="rect">
            <a:avLst/>
          </a:prstGeom>
          <a:noFill/>
          <a:ln w="9525">
            <a:noFill/>
            <a:miter lim="800000"/>
            <a:headEnd/>
            <a:tailEnd/>
          </a:ln>
        </p:spPr>
      </p:pic>
      <p:sp>
        <p:nvSpPr>
          <p:cNvPr id="4" name="日期版面配置區 3"/>
          <p:cNvSpPr>
            <a:spLocks noGrp="1"/>
          </p:cNvSpPr>
          <p:nvPr>
            <p:ph type="dt" sz="half" idx="10"/>
          </p:nvPr>
        </p:nvSpPr>
        <p:spPr/>
        <p:txBody>
          <a:bodyPr/>
          <a:lstStyle/>
          <a:p>
            <a:fld id="{ECBC39EB-1194-4384-828F-01052B91DEC5}" type="datetime1">
              <a:rPr lang="zh-TW" altLang="en-US" smtClean="0"/>
              <a:pPr/>
              <a:t>2010/4/20</a:t>
            </a:fld>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pPr/>
              <a:t>14</a:t>
            </a:fld>
            <a:endParaRPr lang="zh-TW" altLang="en-US"/>
          </a:p>
        </p:txBody>
      </p:sp>
      <p:pic>
        <p:nvPicPr>
          <p:cNvPr id="61441" name="Picture 1"/>
          <p:cNvPicPr>
            <a:picLocks noChangeAspect="1" noChangeArrowheads="1"/>
          </p:cNvPicPr>
          <p:nvPr/>
        </p:nvPicPr>
        <p:blipFill>
          <a:blip r:embed="rId3" cstate="print"/>
          <a:srcRect/>
          <a:stretch>
            <a:fillRect/>
          </a:stretch>
        </p:blipFill>
        <p:spPr bwMode="auto">
          <a:xfrm>
            <a:off x="1357290" y="2928934"/>
            <a:ext cx="1371600" cy="742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1"/>
          <p:cNvPicPr>
            <a:picLocks noChangeAspect="1" noChangeArrowheads="1"/>
          </p:cNvPicPr>
          <p:nvPr/>
        </p:nvPicPr>
        <p:blipFill>
          <a:blip r:embed="rId2" cstate="print"/>
          <a:srcRect/>
          <a:stretch>
            <a:fillRect/>
          </a:stretch>
        </p:blipFill>
        <p:spPr bwMode="auto">
          <a:xfrm>
            <a:off x="785786" y="214290"/>
            <a:ext cx="6848475" cy="4829175"/>
          </a:xfrm>
          <a:prstGeom prst="rect">
            <a:avLst/>
          </a:prstGeom>
          <a:noFill/>
          <a:ln w="9525">
            <a:noFill/>
            <a:miter lim="800000"/>
            <a:headEnd/>
            <a:tailEnd/>
          </a:ln>
        </p:spPr>
      </p:pic>
      <p:pic>
        <p:nvPicPr>
          <p:cNvPr id="35842" name="Picture 2"/>
          <p:cNvPicPr>
            <a:picLocks noChangeAspect="1" noChangeArrowheads="1"/>
          </p:cNvPicPr>
          <p:nvPr/>
        </p:nvPicPr>
        <p:blipFill>
          <a:blip r:embed="rId3" cstate="print"/>
          <a:srcRect/>
          <a:stretch>
            <a:fillRect/>
          </a:stretch>
        </p:blipFill>
        <p:spPr bwMode="auto">
          <a:xfrm>
            <a:off x="1142976" y="5114925"/>
            <a:ext cx="6619875" cy="1743075"/>
          </a:xfrm>
          <a:prstGeom prst="rect">
            <a:avLst/>
          </a:prstGeom>
          <a:noFill/>
          <a:ln w="9525">
            <a:noFill/>
            <a:miter lim="800000"/>
            <a:headEnd/>
            <a:tailEnd/>
          </a:ln>
        </p:spPr>
      </p:pic>
      <p:sp>
        <p:nvSpPr>
          <p:cNvPr id="4" name="日期版面配置區 3"/>
          <p:cNvSpPr>
            <a:spLocks noGrp="1"/>
          </p:cNvSpPr>
          <p:nvPr>
            <p:ph type="dt" sz="half" idx="10"/>
          </p:nvPr>
        </p:nvSpPr>
        <p:spPr/>
        <p:txBody>
          <a:bodyPr/>
          <a:lstStyle/>
          <a:p>
            <a:fld id="{369A27F6-AE96-430D-883D-02B4A1B1BE8C}" type="datetime1">
              <a:rPr lang="zh-TW" altLang="en-US" smtClean="0"/>
              <a:pPr/>
              <a:t>2010/4/20</a:t>
            </a:fld>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pPr/>
              <a:t>15</a:t>
            </a:fld>
            <a:endParaRPr lang="zh-TW"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版面配置區 4"/>
          <p:cNvSpPr>
            <a:spLocks noGrp="1"/>
          </p:cNvSpPr>
          <p:nvPr>
            <p:ph type="dt" sz="half" idx="10"/>
          </p:nvPr>
        </p:nvSpPr>
        <p:spPr/>
        <p:txBody>
          <a:bodyPr/>
          <a:lstStyle/>
          <a:p>
            <a:fld id="{035DD6FA-69BE-4ECD-BDDE-733BB8A44CA3}" type="datetime1">
              <a:rPr lang="zh-TW" altLang="en-US" smtClean="0"/>
              <a:pPr/>
              <a:t>2010/4/20</a:t>
            </a:fld>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16</a:t>
            </a:fld>
            <a:endParaRPr lang="zh-TW" altLang="en-US"/>
          </a:p>
        </p:txBody>
      </p:sp>
      <p:pic>
        <p:nvPicPr>
          <p:cNvPr id="34817" name="Picture 1"/>
          <p:cNvPicPr>
            <a:picLocks noChangeAspect="1" noChangeArrowheads="1"/>
          </p:cNvPicPr>
          <p:nvPr/>
        </p:nvPicPr>
        <p:blipFill>
          <a:blip r:embed="rId2" cstate="print"/>
          <a:srcRect/>
          <a:stretch>
            <a:fillRect/>
          </a:stretch>
        </p:blipFill>
        <p:spPr bwMode="auto">
          <a:xfrm>
            <a:off x="1314450" y="1338263"/>
            <a:ext cx="6515100" cy="4181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LR problem and </a:t>
            </a:r>
            <a:r>
              <a:rPr lang="en-US" altLang="zh-TW" dirty="0" err="1" smtClean="0"/>
              <a:t>subproblems</a:t>
            </a:r>
            <a:endParaRPr lang="zh-TW" altLang="en-US" dirty="0"/>
          </a:p>
        </p:txBody>
      </p:sp>
      <p:sp>
        <p:nvSpPr>
          <p:cNvPr id="5" name="文字版面配置區 4"/>
          <p:cNvSpPr>
            <a:spLocks noGrp="1"/>
          </p:cNvSpPr>
          <p:nvPr>
            <p:ph type="body" idx="1"/>
          </p:nvPr>
        </p:nvSpPr>
        <p:spPr/>
        <p:txBody>
          <a:bodyPr/>
          <a:lstStyle/>
          <a:p>
            <a:endParaRPr lang="zh-TW" altLang="en-US"/>
          </a:p>
        </p:txBody>
      </p:sp>
      <p:sp>
        <p:nvSpPr>
          <p:cNvPr id="6" name="日期版面配置區 5"/>
          <p:cNvSpPr>
            <a:spLocks noGrp="1"/>
          </p:cNvSpPr>
          <p:nvPr>
            <p:ph type="dt" sz="half" idx="10"/>
          </p:nvPr>
        </p:nvSpPr>
        <p:spPr/>
        <p:txBody>
          <a:bodyPr/>
          <a:lstStyle/>
          <a:p>
            <a:fld id="{B7B0F1C5-72F9-46AC-A89E-5D7266A505A1}" type="datetime1">
              <a:rPr lang="zh-TW" altLang="en-US" smtClean="0"/>
              <a:pPr/>
              <a:t>2010/4/20</a:t>
            </a:fld>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17</a:t>
            </a:fld>
            <a:endParaRPr lang="zh-TW"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sz="quarter" idx="1"/>
          </p:nvPr>
        </p:nvSpPr>
        <p:spPr/>
        <p:txBody>
          <a:bodyPr/>
          <a:lstStyle/>
          <a:p>
            <a:r>
              <a:rPr lang="en-US" altLang="zh-TW" dirty="0" smtClean="0"/>
              <a:t>We relax constraints 1, 4, 7, 9, 11, 12, 14, 15, 16, 18, 20, 5 to (LR) with LR multipliers</a:t>
            </a:r>
          </a:p>
          <a:p>
            <a:pPr>
              <a:buNone/>
            </a:pPr>
            <a:r>
              <a:rPr lang="en-US" altLang="zh-TW" dirty="0" smtClean="0"/>
              <a:t>                                                        .       .</a:t>
            </a:r>
          </a:p>
          <a:p>
            <a:endParaRPr lang="en-US" altLang="zh-TW" dirty="0" smtClean="0"/>
          </a:p>
          <a:p>
            <a:r>
              <a:rPr lang="en-US" altLang="zh-TW" dirty="0" smtClean="0"/>
              <a:t>                  are unrestricted and            are non-positive. </a:t>
            </a:r>
          </a:p>
          <a:p>
            <a:endParaRPr lang="zh-TW" altLang="zh-TW" dirty="0" smtClean="0"/>
          </a:p>
          <a:p>
            <a:endParaRPr lang="zh-TW" altLang="en-US" dirty="0"/>
          </a:p>
        </p:txBody>
      </p:sp>
      <p:sp>
        <p:nvSpPr>
          <p:cNvPr id="3072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TW" altLang="en-US"/>
          </a:p>
        </p:txBody>
      </p:sp>
      <p:graphicFrame>
        <p:nvGraphicFramePr>
          <p:cNvPr id="30721" name="Object 1"/>
          <p:cNvGraphicFramePr>
            <a:graphicFrameLocks noChangeAspect="1"/>
          </p:cNvGraphicFramePr>
          <p:nvPr/>
        </p:nvGraphicFramePr>
        <p:xfrm>
          <a:off x="1285852" y="2357430"/>
          <a:ext cx="4998808" cy="500066"/>
        </p:xfrm>
        <a:graphic>
          <a:graphicData uri="http://schemas.openxmlformats.org/presentationml/2006/ole">
            <p:oleObj spid="_x0000_s30721" name="Equation" r:id="rId3" imgW="2565360" imgH="253800" progId="Equation.DSMT4">
              <p:embed/>
            </p:oleObj>
          </a:graphicData>
        </a:graphic>
      </p:graphicFrame>
      <p:graphicFrame>
        <p:nvGraphicFramePr>
          <p:cNvPr id="7" name="物件 6"/>
          <p:cNvGraphicFramePr>
            <a:graphicFrameLocks noChangeAspect="1"/>
          </p:cNvGraphicFramePr>
          <p:nvPr/>
        </p:nvGraphicFramePr>
        <p:xfrm>
          <a:off x="1285852" y="3286124"/>
          <a:ext cx="1404151" cy="484190"/>
        </p:xfrm>
        <a:graphic>
          <a:graphicData uri="http://schemas.openxmlformats.org/presentationml/2006/ole">
            <p:oleObj spid="_x0000_s30724" name="Equation" r:id="rId4" imgW="736560" imgH="253800" progId="Equation.DSMT4">
              <p:embed/>
            </p:oleObj>
          </a:graphicData>
        </a:graphic>
      </p:graphicFrame>
      <p:graphicFrame>
        <p:nvGraphicFramePr>
          <p:cNvPr id="8" name="物件 7"/>
          <p:cNvGraphicFramePr>
            <a:graphicFrameLocks noChangeAspect="1"/>
          </p:cNvGraphicFramePr>
          <p:nvPr/>
        </p:nvGraphicFramePr>
        <p:xfrm>
          <a:off x="5429256" y="3286124"/>
          <a:ext cx="785818" cy="436760"/>
        </p:xfrm>
        <a:graphic>
          <a:graphicData uri="http://schemas.openxmlformats.org/presentationml/2006/ole">
            <p:oleObj spid="_x0000_s30725" name="Equation" r:id="rId5" imgW="457200" imgH="253800" progId="Equation.DSMT4">
              <p:embed/>
            </p:oleObj>
          </a:graphicData>
        </a:graphic>
      </p:graphicFrame>
      <p:sp>
        <p:nvSpPr>
          <p:cNvPr id="9" name="日期版面配置區 8"/>
          <p:cNvSpPr>
            <a:spLocks noGrp="1"/>
          </p:cNvSpPr>
          <p:nvPr>
            <p:ph type="dt" sz="half" idx="10"/>
          </p:nvPr>
        </p:nvSpPr>
        <p:spPr/>
        <p:txBody>
          <a:bodyPr/>
          <a:lstStyle/>
          <a:p>
            <a:fld id="{F5D855CD-65EC-42FA-AFF5-3F5D562180F2}" type="datetime1">
              <a:rPr lang="zh-TW" altLang="en-US" smtClean="0"/>
              <a:pPr/>
              <a:t>2010/4/20</a:t>
            </a:fld>
            <a:endParaRPr lang="zh-TW" altLang="en-US"/>
          </a:p>
        </p:txBody>
      </p:sp>
      <p:sp>
        <p:nvSpPr>
          <p:cNvPr id="10" name="投影片編號版面配置區 9"/>
          <p:cNvSpPr>
            <a:spLocks noGrp="1"/>
          </p:cNvSpPr>
          <p:nvPr>
            <p:ph type="sldNum" sz="quarter" idx="12"/>
          </p:nvPr>
        </p:nvSpPr>
        <p:spPr/>
        <p:txBody>
          <a:bodyPr/>
          <a:lstStyle/>
          <a:p>
            <a:fld id="{73DA0BB7-265A-403C-9275-D587AB510EDC}" type="slidenum">
              <a:rPr lang="zh-TW" altLang="en-US" smtClean="0"/>
              <a:pPr/>
              <a:t>18</a:t>
            </a:fld>
            <a:endParaRPr lang="zh-TW" alt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sz="quarter" idx="1"/>
          </p:nvPr>
        </p:nvSpPr>
        <p:spPr/>
        <p:txBody>
          <a:bodyPr/>
          <a:lstStyle/>
          <a:p>
            <a:endParaRPr lang="zh-TW" altLang="en-US"/>
          </a:p>
        </p:txBody>
      </p:sp>
      <p:pic>
        <p:nvPicPr>
          <p:cNvPr id="39939" name="Picture 3"/>
          <p:cNvPicPr>
            <a:picLocks noChangeAspect="1" noChangeArrowheads="1"/>
          </p:cNvPicPr>
          <p:nvPr/>
        </p:nvPicPr>
        <p:blipFill>
          <a:blip r:embed="rId2" cstate="print"/>
          <a:srcRect/>
          <a:stretch>
            <a:fillRect/>
          </a:stretch>
        </p:blipFill>
        <p:spPr bwMode="auto">
          <a:xfrm>
            <a:off x="1000100" y="571480"/>
            <a:ext cx="6879076" cy="5367378"/>
          </a:xfrm>
          <a:prstGeom prst="rect">
            <a:avLst/>
          </a:prstGeom>
          <a:noFill/>
          <a:ln w="9525">
            <a:noFill/>
            <a:miter lim="800000"/>
            <a:headEnd/>
            <a:tailEnd/>
          </a:ln>
        </p:spPr>
      </p:pic>
      <p:sp>
        <p:nvSpPr>
          <p:cNvPr id="5" name="日期版面配置區 4"/>
          <p:cNvSpPr>
            <a:spLocks noGrp="1"/>
          </p:cNvSpPr>
          <p:nvPr>
            <p:ph type="dt" sz="half" idx="10"/>
          </p:nvPr>
        </p:nvSpPr>
        <p:spPr/>
        <p:txBody>
          <a:bodyPr/>
          <a:lstStyle/>
          <a:p>
            <a:fld id="{A5DE84A0-B2C0-4B49-A912-A989BAAF41D6}" type="datetime1">
              <a:rPr lang="zh-TW" altLang="en-US" smtClean="0"/>
              <a:pPr/>
              <a:t>2010/4/20</a:t>
            </a:fld>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19</a:t>
            </a:fld>
            <a:endParaRPr lang="zh-TW" alt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dirty="0"/>
          </a:p>
        </p:txBody>
      </p:sp>
      <p:sp>
        <p:nvSpPr>
          <p:cNvPr id="3" name="內容版面配置區 2"/>
          <p:cNvSpPr>
            <a:spLocks noGrp="1"/>
          </p:cNvSpPr>
          <p:nvPr>
            <p:ph sz="quarter" idx="1"/>
          </p:nvPr>
        </p:nvSpPr>
        <p:spPr/>
        <p:txBody>
          <a:bodyPr/>
          <a:lstStyle/>
          <a:p>
            <a:endParaRPr lang="zh-TW" altLang="en-US"/>
          </a:p>
        </p:txBody>
      </p:sp>
      <p:pic>
        <p:nvPicPr>
          <p:cNvPr id="40963" name="Picture 3"/>
          <p:cNvPicPr>
            <a:picLocks noChangeAspect="1" noChangeArrowheads="1"/>
          </p:cNvPicPr>
          <p:nvPr/>
        </p:nvPicPr>
        <p:blipFill>
          <a:blip r:embed="rId2" cstate="print"/>
          <a:srcRect/>
          <a:stretch>
            <a:fillRect/>
          </a:stretch>
        </p:blipFill>
        <p:spPr bwMode="auto">
          <a:xfrm>
            <a:off x="928688" y="119063"/>
            <a:ext cx="7286625" cy="6619875"/>
          </a:xfrm>
          <a:prstGeom prst="rect">
            <a:avLst/>
          </a:prstGeom>
          <a:noFill/>
          <a:ln w="9525">
            <a:noFill/>
            <a:miter lim="800000"/>
            <a:headEnd/>
            <a:tailEnd/>
          </a:ln>
        </p:spPr>
      </p:pic>
      <p:sp>
        <p:nvSpPr>
          <p:cNvPr id="5" name="日期版面配置區 4"/>
          <p:cNvSpPr>
            <a:spLocks noGrp="1"/>
          </p:cNvSpPr>
          <p:nvPr>
            <p:ph type="dt" sz="half" idx="10"/>
          </p:nvPr>
        </p:nvSpPr>
        <p:spPr/>
        <p:txBody>
          <a:bodyPr/>
          <a:lstStyle/>
          <a:p>
            <a:fld id="{C4DF2011-87F1-42C6-8B0F-FDBEA96E66B2}" type="datetime1">
              <a:rPr lang="zh-TW" altLang="en-US" smtClean="0"/>
              <a:pPr/>
              <a:t>2010/4/20</a:t>
            </a:fld>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20</a:t>
            </a:fld>
            <a:endParaRPr lang="zh-TW" altLang="en-US"/>
          </a:p>
        </p:txBody>
      </p:sp>
      <p:pic>
        <p:nvPicPr>
          <p:cNvPr id="47105" name="Picture 1"/>
          <p:cNvPicPr>
            <a:picLocks noChangeAspect="1" noChangeArrowheads="1"/>
          </p:cNvPicPr>
          <p:nvPr/>
        </p:nvPicPr>
        <p:blipFill>
          <a:blip r:embed="rId3" cstate="print"/>
          <a:srcRect/>
          <a:stretch>
            <a:fillRect/>
          </a:stretch>
        </p:blipFill>
        <p:spPr bwMode="auto">
          <a:xfrm>
            <a:off x="928662" y="500042"/>
            <a:ext cx="1371600" cy="742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sz="quarter" idx="1"/>
          </p:nvPr>
        </p:nvSpPr>
        <p:spPr/>
        <p:txBody>
          <a:bodyPr/>
          <a:lstStyle/>
          <a:p>
            <a:endParaRPr lang="zh-TW" altLang="en-US"/>
          </a:p>
        </p:txBody>
      </p:sp>
      <p:pic>
        <p:nvPicPr>
          <p:cNvPr id="41986" name="Picture 2"/>
          <p:cNvPicPr>
            <a:picLocks noChangeAspect="1" noChangeArrowheads="1"/>
          </p:cNvPicPr>
          <p:nvPr/>
        </p:nvPicPr>
        <p:blipFill>
          <a:blip r:embed="rId2" cstate="print"/>
          <a:srcRect/>
          <a:stretch>
            <a:fillRect/>
          </a:stretch>
        </p:blipFill>
        <p:spPr bwMode="auto">
          <a:xfrm>
            <a:off x="1000100" y="1500174"/>
            <a:ext cx="7296150" cy="1762125"/>
          </a:xfrm>
          <a:prstGeom prst="rect">
            <a:avLst/>
          </a:prstGeom>
          <a:noFill/>
          <a:ln w="9525">
            <a:noFill/>
            <a:miter lim="800000"/>
            <a:headEnd/>
            <a:tailEnd/>
          </a:ln>
        </p:spPr>
      </p:pic>
      <p:sp>
        <p:nvSpPr>
          <p:cNvPr id="5" name="日期版面配置區 4"/>
          <p:cNvSpPr>
            <a:spLocks noGrp="1"/>
          </p:cNvSpPr>
          <p:nvPr>
            <p:ph type="dt" sz="half" idx="10"/>
          </p:nvPr>
        </p:nvSpPr>
        <p:spPr/>
        <p:txBody>
          <a:bodyPr/>
          <a:lstStyle/>
          <a:p>
            <a:fld id="{C5708DFE-4CF4-48B6-AF52-E0FDF2E49482}" type="datetime1">
              <a:rPr lang="zh-TW" altLang="en-US" smtClean="0"/>
              <a:pPr/>
              <a:t>2010/4/20</a:t>
            </a:fld>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21</a:t>
            </a:fld>
            <a:endParaRPr lang="zh-TW" alt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dirty="0"/>
          </a:p>
        </p:txBody>
      </p:sp>
      <p:sp>
        <p:nvSpPr>
          <p:cNvPr id="3" name="內容版面配置區 2"/>
          <p:cNvSpPr>
            <a:spLocks noGrp="1"/>
          </p:cNvSpPr>
          <p:nvPr>
            <p:ph sz="quarter" idx="1"/>
          </p:nvPr>
        </p:nvSpPr>
        <p:spPr/>
        <p:txBody>
          <a:bodyPr/>
          <a:lstStyle/>
          <a:p>
            <a:endParaRPr lang="en-US" altLang="zh-TW" dirty="0" smtClean="0"/>
          </a:p>
          <a:p>
            <a:endParaRPr lang="en-US" altLang="zh-TW" dirty="0" smtClean="0"/>
          </a:p>
          <a:p>
            <a:endParaRPr lang="en-US" altLang="zh-TW" dirty="0" smtClean="0"/>
          </a:p>
          <a:p>
            <a:endParaRPr lang="en-US" altLang="zh-TW" dirty="0" smtClean="0"/>
          </a:p>
          <a:p>
            <a:endParaRPr lang="en-US" altLang="zh-TW" dirty="0" smtClean="0"/>
          </a:p>
          <a:p>
            <a:r>
              <a:rPr lang="en-US" altLang="zh-TW" dirty="0" smtClean="0"/>
              <a:t>Compute the coefficient of </a:t>
            </a:r>
            <a:r>
              <a:rPr lang="en-US" altLang="zh-TW" i="1" dirty="0" smtClean="0"/>
              <a:t>S</a:t>
            </a:r>
            <a:r>
              <a:rPr lang="en-US" altLang="zh-TW" dirty="0" smtClean="0"/>
              <a:t> for each client </a:t>
            </a:r>
            <a:r>
              <a:rPr lang="en-US" altLang="zh-TW" i="1" dirty="0" smtClean="0"/>
              <a:t>n</a:t>
            </a:r>
          </a:p>
          <a:p>
            <a:r>
              <a:rPr lang="en-US" altLang="zh-TW" dirty="0" smtClean="0"/>
              <a:t>Choose the minimum one and If </a:t>
            </a:r>
          </a:p>
          <a:p>
            <a:pPr lvl="1"/>
            <a:r>
              <a:rPr lang="en-US" altLang="zh-TW" dirty="0" smtClean="0"/>
              <a:t>Positive </a:t>
            </a:r>
            <a:r>
              <a:rPr lang="en-US" altLang="zh-TW" dirty="0" smtClean="0">
                <a:sym typeface="Wingdings" pitchFamily="2" charset="2"/>
              </a:rPr>
              <a:t></a:t>
            </a:r>
            <a:r>
              <a:rPr lang="en-US" altLang="zh-TW" dirty="0" smtClean="0"/>
              <a:t> assign 0 to </a:t>
            </a:r>
            <a:r>
              <a:rPr lang="en-US" altLang="zh-TW" i="1" dirty="0" smtClean="0"/>
              <a:t>S</a:t>
            </a:r>
          </a:p>
          <a:p>
            <a:pPr lvl="1"/>
            <a:r>
              <a:rPr lang="en-US" altLang="zh-TW" dirty="0" smtClean="0"/>
              <a:t>Negative </a:t>
            </a:r>
            <a:r>
              <a:rPr lang="en-US" altLang="zh-TW" dirty="0" smtClean="0">
                <a:sym typeface="Wingdings" pitchFamily="2" charset="2"/>
              </a:rPr>
              <a:t> assign       to </a:t>
            </a:r>
            <a:r>
              <a:rPr lang="en-US" altLang="zh-TW" i="1" dirty="0" smtClean="0">
                <a:sym typeface="Wingdings" pitchFamily="2" charset="2"/>
              </a:rPr>
              <a:t>S</a:t>
            </a:r>
            <a:r>
              <a:rPr lang="en-US" altLang="zh-TW" dirty="0" smtClean="0">
                <a:sym typeface="Wingdings" pitchFamily="2" charset="2"/>
              </a:rPr>
              <a:t> </a:t>
            </a:r>
            <a:endParaRPr lang="zh-TW" altLang="en-US" dirty="0"/>
          </a:p>
        </p:txBody>
      </p:sp>
      <p:pic>
        <p:nvPicPr>
          <p:cNvPr id="43010" name="Picture 2"/>
          <p:cNvPicPr>
            <a:picLocks noChangeAspect="1" noChangeArrowheads="1"/>
          </p:cNvPicPr>
          <p:nvPr/>
        </p:nvPicPr>
        <p:blipFill>
          <a:blip r:embed="rId3" cstate="print"/>
          <a:srcRect/>
          <a:stretch>
            <a:fillRect/>
          </a:stretch>
        </p:blipFill>
        <p:spPr bwMode="auto">
          <a:xfrm>
            <a:off x="500034" y="500042"/>
            <a:ext cx="8382000" cy="2905125"/>
          </a:xfrm>
          <a:prstGeom prst="rect">
            <a:avLst/>
          </a:prstGeom>
          <a:noFill/>
          <a:ln w="9525">
            <a:noFill/>
            <a:miter lim="800000"/>
            <a:headEnd/>
            <a:tailEnd/>
          </a:ln>
        </p:spPr>
      </p:pic>
      <p:graphicFrame>
        <p:nvGraphicFramePr>
          <p:cNvPr id="5" name="物件 4"/>
          <p:cNvGraphicFramePr>
            <a:graphicFrameLocks noChangeAspect="1"/>
          </p:cNvGraphicFramePr>
          <p:nvPr/>
        </p:nvGraphicFramePr>
        <p:xfrm>
          <a:off x="3929058" y="5214950"/>
          <a:ext cx="309564" cy="412752"/>
        </p:xfrm>
        <a:graphic>
          <a:graphicData uri="http://schemas.openxmlformats.org/presentationml/2006/ole">
            <p:oleObj spid="_x0000_s43011" name="Equation" r:id="rId4" imgW="190440" imgH="253800" progId="Equation.DSMT4">
              <p:embed/>
            </p:oleObj>
          </a:graphicData>
        </a:graphic>
      </p:graphicFrame>
      <p:sp>
        <p:nvSpPr>
          <p:cNvPr id="6" name="日期版面配置區 5"/>
          <p:cNvSpPr>
            <a:spLocks noGrp="1"/>
          </p:cNvSpPr>
          <p:nvPr>
            <p:ph type="dt" sz="half" idx="10"/>
          </p:nvPr>
        </p:nvSpPr>
        <p:spPr/>
        <p:txBody>
          <a:bodyPr/>
          <a:lstStyle/>
          <a:p>
            <a:fld id="{3117D9E5-698D-4B18-9C65-FE2247468D8C}" type="datetime1">
              <a:rPr lang="zh-TW" altLang="en-US" smtClean="0"/>
              <a:pPr/>
              <a:t>2010/4/20</a:t>
            </a:fld>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22</a:t>
            </a:fld>
            <a:endParaRPr lang="zh-TW"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sz="quarter" idx="1"/>
          </p:nvPr>
        </p:nvSpPr>
        <p:spPr/>
        <p:txBody>
          <a:bodyPr/>
          <a:lstStyle/>
          <a:p>
            <a:endParaRPr lang="zh-TW" altLang="en-US"/>
          </a:p>
        </p:txBody>
      </p:sp>
      <p:pic>
        <p:nvPicPr>
          <p:cNvPr id="44034" name="Picture 2"/>
          <p:cNvPicPr>
            <a:picLocks noChangeAspect="1" noChangeArrowheads="1"/>
          </p:cNvPicPr>
          <p:nvPr/>
        </p:nvPicPr>
        <p:blipFill>
          <a:blip r:embed="rId2" cstate="print"/>
          <a:srcRect/>
          <a:stretch>
            <a:fillRect/>
          </a:stretch>
        </p:blipFill>
        <p:spPr bwMode="auto">
          <a:xfrm>
            <a:off x="571472" y="95122"/>
            <a:ext cx="7500990" cy="6636469"/>
          </a:xfrm>
          <a:prstGeom prst="rect">
            <a:avLst/>
          </a:prstGeom>
          <a:noFill/>
          <a:ln w="9525">
            <a:noFill/>
            <a:miter lim="800000"/>
            <a:headEnd/>
            <a:tailEnd/>
          </a:ln>
        </p:spPr>
      </p:pic>
      <p:pic>
        <p:nvPicPr>
          <p:cNvPr id="47105" name="Picture 1"/>
          <p:cNvPicPr>
            <a:picLocks noChangeAspect="1" noChangeArrowheads="1"/>
          </p:cNvPicPr>
          <p:nvPr/>
        </p:nvPicPr>
        <p:blipFill>
          <a:blip r:embed="rId3" cstate="print"/>
          <a:srcRect/>
          <a:stretch>
            <a:fillRect/>
          </a:stretch>
        </p:blipFill>
        <p:spPr bwMode="auto">
          <a:xfrm>
            <a:off x="7072330" y="928670"/>
            <a:ext cx="704850" cy="485775"/>
          </a:xfrm>
          <a:prstGeom prst="rect">
            <a:avLst/>
          </a:prstGeom>
          <a:noFill/>
          <a:ln w="9525">
            <a:noFill/>
            <a:miter lim="800000"/>
            <a:headEnd/>
            <a:tailEnd/>
          </a:ln>
        </p:spPr>
      </p:pic>
      <p:sp>
        <p:nvSpPr>
          <p:cNvPr id="6" name="日期版面配置區 5"/>
          <p:cNvSpPr>
            <a:spLocks noGrp="1"/>
          </p:cNvSpPr>
          <p:nvPr>
            <p:ph type="dt" sz="half" idx="10"/>
          </p:nvPr>
        </p:nvSpPr>
        <p:spPr/>
        <p:txBody>
          <a:bodyPr/>
          <a:lstStyle/>
          <a:p>
            <a:fld id="{FDA04240-FEB8-4200-ABBE-66698CB63956}" type="datetime1">
              <a:rPr lang="zh-TW" altLang="en-US" smtClean="0"/>
              <a:pPr/>
              <a:t>2010/4/20</a:t>
            </a:fld>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23</a:t>
            </a:fld>
            <a:endParaRPr lang="zh-TW" alt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Sub 2</a:t>
            </a:r>
            <a:endParaRPr lang="zh-TW" altLang="en-US" dirty="0"/>
          </a:p>
        </p:txBody>
      </p:sp>
      <p:sp>
        <p:nvSpPr>
          <p:cNvPr id="3" name="內容版面配置區 2"/>
          <p:cNvSpPr>
            <a:spLocks noGrp="1"/>
          </p:cNvSpPr>
          <p:nvPr>
            <p:ph sz="quarter" idx="1"/>
          </p:nvPr>
        </p:nvSpPr>
        <p:spPr/>
        <p:txBody>
          <a:bodyPr>
            <a:normAutofit lnSpcReduction="10000"/>
          </a:bodyPr>
          <a:lstStyle/>
          <a:p>
            <a:pPr marL="514350" indent="-514350">
              <a:buFont typeface="+mj-lt"/>
              <a:buAutoNum type="arabicPeriod"/>
            </a:pPr>
            <a:r>
              <a:rPr lang="en-US" altLang="zh-TW" dirty="0" smtClean="0"/>
              <a:t>If  </a:t>
            </a:r>
            <a:r>
              <a:rPr lang="en-US" altLang="zh-TW" i="1" dirty="0" err="1" smtClean="0"/>
              <a:t>k</a:t>
            </a:r>
            <a:r>
              <a:rPr lang="en-US" altLang="zh-TW" i="1" baseline="-25000" dirty="0" err="1" smtClean="0"/>
              <a:t>nr</a:t>
            </a:r>
            <a:r>
              <a:rPr lang="en-US" altLang="zh-TW" baseline="-25000" dirty="0" smtClean="0"/>
              <a:t> </a:t>
            </a:r>
            <a:r>
              <a:rPr lang="en-US" altLang="zh-TW" dirty="0" smtClean="0"/>
              <a:t>= 0</a:t>
            </a:r>
          </a:p>
          <a:p>
            <a:pPr marL="788670" lvl="1" indent="-514350">
              <a:buFont typeface="+mj-lt"/>
              <a:buAutoNum type="arabicPeriod"/>
            </a:pPr>
            <a:r>
              <a:rPr lang="en-US" altLang="zh-TW" dirty="0" smtClean="0"/>
              <a:t>Set all       to 0.</a:t>
            </a:r>
          </a:p>
          <a:p>
            <a:pPr marL="788670" lvl="1" indent="-514350">
              <a:buFont typeface="+mj-lt"/>
              <a:buAutoNum type="arabicPeriod"/>
            </a:pPr>
            <a:r>
              <a:rPr lang="en-US" altLang="zh-TW" dirty="0" smtClean="0"/>
              <a:t>Calculate the coefficient of       , and choose the minimum one. Set             ,           .</a:t>
            </a:r>
          </a:p>
          <a:p>
            <a:pPr marL="788670" lvl="1" indent="-514350">
              <a:buFont typeface="+mj-lt"/>
              <a:buAutoNum type="arabicPeriod"/>
            </a:pPr>
            <a:r>
              <a:rPr lang="en-US" altLang="zh-TW" dirty="0" smtClean="0"/>
              <a:t>Repeat step 2 until                       .  </a:t>
            </a:r>
          </a:p>
          <a:p>
            <a:pPr marL="788670" lvl="1" indent="-514350">
              <a:buFont typeface="+mj-lt"/>
              <a:buAutoNum type="arabicPeriod"/>
            </a:pPr>
            <a:endParaRPr lang="en-US" altLang="zh-TW" dirty="0" smtClean="0"/>
          </a:p>
          <a:p>
            <a:pPr marL="514350" indent="-514350">
              <a:buFont typeface="+mj-lt"/>
              <a:buAutoNum type="arabicPeriod"/>
            </a:pPr>
            <a:r>
              <a:rPr lang="en-US" altLang="zh-TW" dirty="0" smtClean="0"/>
              <a:t>Else</a:t>
            </a:r>
          </a:p>
          <a:p>
            <a:pPr marL="788670" lvl="1" indent="-514350">
              <a:buFont typeface="+mj-lt"/>
              <a:buAutoNum type="arabicPeriod"/>
            </a:pPr>
            <a:r>
              <a:rPr lang="en-US" altLang="zh-TW" dirty="0" smtClean="0"/>
              <a:t>Let           , where </a:t>
            </a:r>
            <a:r>
              <a:rPr lang="en-US" altLang="zh-TW" i="1" dirty="0" smtClean="0"/>
              <a:t>E</a:t>
            </a:r>
            <a:r>
              <a:rPr lang="en-US" altLang="zh-TW" dirty="0" smtClean="0"/>
              <a:t> is a discrete capacity set.</a:t>
            </a:r>
          </a:p>
          <a:p>
            <a:pPr marL="788670" lvl="1" indent="-514350">
              <a:buFont typeface="+mj-lt"/>
              <a:buAutoNum type="arabicPeriod"/>
            </a:pPr>
            <a:r>
              <a:rPr lang="en-US" altLang="zh-TW" dirty="0" smtClean="0"/>
              <a:t>the </a:t>
            </a:r>
            <a:r>
              <a:rPr lang="en-US" altLang="zh-TW" dirty="0" err="1" smtClean="0"/>
              <a:t>obj</a:t>
            </a:r>
            <a:r>
              <a:rPr lang="en-US" altLang="zh-TW" dirty="0" smtClean="0"/>
              <a:t> = </a:t>
            </a:r>
          </a:p>
          <a:p>
            <a:pPr marL="788670" lvl="1" indent="-514350">
              <a:buFont typeface="+mj-lt"/>
              <a:buAutoNum type="arabicPeriod"/>
            </a:pPr>
            <a:r>
              <a:rPr lang="en-US" altLang="zh-TW" dirty="0" smtClean="0"/>
              <a:t>For each       , we analysis the objective function and  find the minimum value.</a:t>
            </a:r>
          </a:p>
        </p:txBody>
      </p:sp>
      <p:graphicFrame>
        <p:nvGraphicFramePr>
          <p:cNvPr id="4" name="物件 3"/>
          <p:cNvGraphicFramePr>
            <a:graphicFrameLocks noChangeAspect="1"/>
          </p:cNvGraphicFramePr>
          <p:nvPr/>
        </p:nvGraphicFramePr>
        <p:xfrm>
          <a:off x="2643174" y="1857364"/>
          <a:ext cx="296864" cy="411042"/>
        </p:xfrm>
        <a:graphic>
          <a:graphicData uri="http://schemas.openxmlformats.org/presentationml/2006/ole">
            <p:oleObj spid="_x0000_s46082" name="Equation" r:id="rId3" imgW="164880" imgH="228600" progId="Equation.DSMT4">
              <p:embed/>
            </p:oleObj>
          </a:graphicData>
        </a:graphic>
      </p:graphicFrame>
      <p:graphicFrame>
        <p:nvGraphicFramePr>
          <p:cNvPr id="46083" name="Object 3"/>
          <p:cNvGraphicFramePr>
            <a:graphicFrameLocks noChangeAspect="1"/>
          </p:cNvGraphicFramePr>
          <p:nvPr/>
        </p:nvGraphicFramePr>
        <p:xfrm>
          <a:off x="5214942" y="2214554"/>
          <a:ext cx="296862" cy="411162"/>
        </p:xfrm>
        <a:graphic>
          <a:graphicData uri="http://schemas.openxmlformats.org/presentationml/2006/ole">
            <p:oleObj spid="_x0000_s46083" name="Equation" r:id="rId4" imgW="164880" imgH="228600" progId="Equation.DSMT4">
              <p:embed/>
            </p:oleObj>
          </a:graphicData>
        </a:graphic>
      </p:graphicFrame>
      <p:graphicFrame>
        <p:nvGraphicFramePr>
          <p:cNvPr id="46084" name="Object 4"/>
          <p:cNvGraphicFramePr>
            <a:graphicFrameLocks noChangeAspect="1"/>
          </p:cNvGraphicFramePr>
          <p:nvPr/>
        </p:nvGraphicFramePr>
        <p:xfrm>
          <a:off x="4143372" y="2500306"/>
          <a:ext cx="846138" cy="457200"/>
        </p:xfrm>
        <a:graphic>
          <a:graphicData uri="http://schemas.openxmlformats.org/presentationml/2006/ole">
            <p:oleObj spid="_x0000_s46084" name="Equation" r:id="rId5" imgW="469800" imgH="253800" progId="Equation.DSMT4">
              <p:embed/>
            </p:oleObj>
          </a:graphicData>
        </a:graphic>
      </p:graphicFrame>
      <p:graphicFrame>
        <p:nvGraphicFramePr>
          <p:cNvPr id="46085" name="Object 5"/>
          <p:cNvGraphicFramePr>
            <a:graphicFrameLocks noChangeAspect="1"/>
          </p:cNvGraphicFramePr>
          <p:nvPr/>
        </p:nvGraphicFramePr>
        <p:xfrm>
          <a:off x="5143504" y="2571744"/>
          <a:ext cx="754063" cy="411162"/>
        </p:xfrm>
        <a:graphic>
          <a:graphicData uri="http://schemas.openxmlformats.org/presentationml/2006/ole">
            <p:oleObj spid="_x0000_s46085" name="Equation" r:id="rId6" imgW="419040" imgH="228600" progId="Equation.DSMT4">
              <p:embed/>
            </p:oleObj>
          </a:graphicData>
        </a:graphic>
      </p:graphicFrame>
      <p:graphicFrame>
        <p:nvGraphicFramePr>
          <p:cNvPr id="46086" name="Object 6"/>
          <p:cNvGraphicFramePr>
            <a:graphicFrameLocks noChangeAspect="1"/>
          </p:cNvGraphicFramePr>
          <p:nvPr/>
        </p:nvGraphicFramePr>
        <p:xfrm>
          <a:off x="4143372" y="2928934"/>
          <a:ext cx="1624013" cy="639763"/>
        </p:xfrm>
        <a:graphic>
          <a:graphicData uri="http://schemas.openxmlformats.org/presentationml/2006/ole">
            <p:oleObj spid="_x0000_s46086" name="Equation" r:id="rId7" imgW="901440" imgH="355320" progId="Equation.DSMT4">
              <p:embed/>
            </p:oleObj>
          </a:graphicData>
        </a:graphic>
      </p:graphicFrame>
      <p:graphicFrame>
        <p:nvGraphicFramePr>
          <p:cNvPr id="9" name="物件 8"/>
          <p:cNvGraphicFramePr>
            <a:graphicFrameLocks noChangeAspect="1"/>
          </p:cNvGraphicFramePr>
          <p:nvPr/>
        </p:nvGraphicFramePr>
        <p:xfrm>
          <a:off x="2285984" y="4143380"/>
          <a:ext cx="660400" cy="357187"/>
        </p:xfrm>
        <a:graphic>
          <a:graphicData uri="http://schemas.openxmlformats.org/presentationml/2006/ole">
            <p:oleObj spid="_x0000_s46087" name="Equation" r:id="rId8" imgW="469800" imgH="253800" progId="Equation.DSMT4">
              <p:embed/>
            </p:oleObj>
          </a:graphicData>
        </a:graphic>
      </p:graphicFrame>
      <p:graphicFrame>
        <p:nvGraphicFramePr>
          <p:cNvPr id="46088" name="Object 8"/>
          <p:cNvGraphicFramePr>
            <a:graphicFrameLocks noChangeAspect="1"/>
          </p:cNvGraphicFramePr>
          <p:nvPr/>
        </p:nvGraphicFramePr>
        <p:xfrm>
          <a:off x="2857488" y="4857760"/>
          <a:ext cx="428628" cy="505707"/>
        </p:xfrm>
        <a:graphic>
          <a:graphicData uri="http://schemas.openxmlformats.org/presentationml/2006/ole">
            <p:oleObj spid="_x0000_s46088" name="Equation" r:id="rId9" imgW="215640" imgH="253800" progId="Equation.DSMT4">
              <p:embed/>
            </p:oleObj>
          </a:graphicData>
        </a:graphic>
      </p:graphicFrame>
      <p:graphicFrame>
        <p:nvGraphicFramePr>
          <p:cNvPr id="11" name="物件 10"/>
          <p:cNvGraphicFramePr>
            <a:graphicFrameLocks noChangeAspect="1"/>
          </p:cNvGraphicFramePr>
          <p:nvPr/>
        </p:nvGraphicFramePr>
        <p:xfrm>
          <a:off x="2928926" y="4429132"/>
          <a:ext cx="2175287" cy="500066"/>
        </p:xfrm>
        <a:graphic>
          <a:graphicData uri="http://schemas.openxmlformats.org/presentationml/2006/ole">
            <p:oleObj spid="_x0000_s46089" name="Equation" r:id="rId10" imgW="1104840" imgH="253800" progId="Equation.DSMT4">
              <p:embed/>
            </p:oleObj>
          </a:graphicData>
        </a:graphic>
      </p:graphicFrame>
      <p:sp>
        <p:nvSpPr>
          <p:cNvPr id="12" name="日期版面配置區 11"/>
          <p:cNvSpPr>
            <a:spLocks noGrp="1"/>
          </p:cNvSpPr>
          <p:nvPr>
            <p:ph type="dt" sz="half" idx="10"/>
          </p:nvPr>
        </p:nvSpPr>
        <p:spPr/>
        <p:txBody>
          <a:bodyPr/>
          <a:lstStyle/>
          <a:p>
            <a:fld id="{FB13EE8E-CC7E-44DA-9080-D8D020E0E51F}" type="datetime1">
              <a:rPr lang="zh-TW" altLang="en-US" smtClean="0"/>
              <a:pPr/>
              <a:t>2010/4/20</a:t>
            </a:fld>
            <a:endParaRPr lang="zh-TW" altLang="en-US"/>
          </a:p>
        </p:txBody>
      </p:sp>
      <p:sp>
        <p:nvSpPr>
          <p:cNvPr id="13" name="投影片編號版面配置區 12"/>
          <p:cNvSpPr>
            <a:spLocks noGrp="1"/>
          </p:cNvSpPr>
          <p:nvPr>
            <p:ph type="sldNum" sz="quarter" idx="12"/>
          </p:nvPr>
        </p:nvSpPr>
        <p:spPr/>
        <p:txBody>
          <a:bodyPr/>
          <a:lstStyle/>
          <a:p>
            <a:fld id="{73DA0BB7-265A-403C-9275-D587AB510EDC}" type="slidenum">
              <a:rPr lang="zh-TW" altLang="en-US" smtClean="0"/>
              <a:pPr/>
              <a:t>24</a:t>
            </a:fld>
            <a:endParaRPr lang="zh-TW" alt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sz="quarter" idx="1"/>
          </p:nvPr>
        </p:nvSpPr>
        <p:spPr/>
        <p:txBody>
          <a:bodyPr/>
          <a:lstStyle/>
          <a:p>
            <a:endParaRPr lang="zh-TW" altLang="en-US" dirty="0"/>
          </a:p>
        </p:txBody>
      </p:sp>
      <p:pic>
        <p:nvPicPr>
          <p:cNvPr id="45058" name="Picture 2"/>
          <p:cNvPicPr>
            <a:picLocks noChangeAspect="1" noChangeArrowheads="1"/>
          </p:cNvPicPr>
          <p:nvPr/>
        </p:nvPicPr>
        <p:blipFill>
          <a:blip r:embed="rId2" cstate="print"/>
          <a:srcRect/>
          <a:stretch>
            <a:fillRect/>
          </a:stretch>
        </p:blipFill>
        <p:spPr bwMode="auto">
          <a:xfrm>
            <a:off x="1071538" y="0"/>
            <a:ext cx="6510353" cy="6818622"/>
          </a:xfrm>
          <a:prstGeom prst="rect">
            <a:avLst/>
          </a:prstGeom>
          <a:noFill/>
          <a:ln w="9525">
            <a:noFill/>
            <a:miter lim="800000"/>
            <a:headEnd/>
            <a:tailEnd/>
          </a:ln>
        </p:spPr>
      </p:pic>
      <p:pic>
        <p:nvPicPr>
          <p:cNvPr id="52225" name="Picture 1"/>
          <p:cNvPicPr>
            <a:picLocks noChangeAspect="1" noChangeArrowheads="1"/>
          </p:cNvPicPr>
          <p:nvPr/>
        </p:nvPicPr>
        <p:blipFill>
          <a:blip r:embed="rId3" cstate="print"/>
          <a:srcRect/>
          <a:stretch>
            <a:fillRect/>
          </a:stretch>
        </p:blipFill>
        <p:spPr bwMode="auto">
          <a:xfrm>
            <a:off x="6500826" y="714356"/>
            <a:ext cx="714375" cy="400050"/>
          </a:xfrm>
          <a:prstGeom prst="rect">
            <a:avLst/>
          </a:prstGeom>
          <a:noFill/>
          <a:ln w="9525">
            <a:noFill/>
            <a:miter lim="800000"/>
            <a:headEnd/>
            <a:tailEnd/>
          </a:ln>
        </p:spPr>
      </p:pic>
      <p:sp>
        <p:nvSpPr>
          <p:cNvPr id="6" name="日期版面配置區 5"/>
          <p:cNvSpPr>
            <a:spLocks noGrp="1"/>
          </p:cNvSpPr>
          <p:nvPr>
            <p:ph type="dt" sz="half" idx="10"/>
          </p:nvPr>
        </p:nvSpPr>
        <p:spPr/>
        <p:txBody>
          <a:bodyPr/>
          <a:lstStyle/>
          <a:p>
            <a:fld id="{06176528-8EFC-4085-9064-64C89146B270}" type="datetime1">
              <a:rPr lang="zh-TW" altLang="en-US" smtClean="0"/>
              <a:pPr/>
              <a:t>2010/4/20</a:t>
            </a:fld>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25</a:t>
            </a:fld>
            <a:endParaRPr lang="zh-TW" altLang="en-US"/>
          </a:p>
        </p:txBody>
      </p:sp>
      <p:pic>
        <p:nvPicPr>
          <p:cNvPr id="4" name="Picture 1"/>
          <p:cNvPicPr>
            <a:picLocks noChangeAspect="1" noChangeArrowheads="1"/>
          </p:cNvPicPr>
          <p:nvPr/>
        </p:nvPicPr>
        <p:blipFill>
          <a:blip r:embed="rId4" cstate="print"/>
          <a:srcRect/>
          <a:stretch>
            <a:fillRect/>
          </a:stretch>
        </p:blipFill>
        <p:spPr bwMode="auto">
          <a:xfrm>
            <a:off x="2357422" y="3429000"/>
            <a:ext cx="1185866" cy="6423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Sub 3</a:t>
            </a:r>
            <a:endParaRPr lang="zh-TW" altLang="en-US" dirty="0"/>
          </a:p>
        </p:txBody>
      </p:sp>
      <p:sp>
        <p:nvSpPr>
          <p:cNvPr id="3" name="內容版面配置區 2"/>
          <p:cNvSpPr>
            <a:spLocks noGrp="1"/>
          </p:cNvSpPr>
          <p:nvPr>
            <p:ph sz="quarter" idx="1"/>
          </p:nvPr>
        </p:nvSpPr>
        <p:spPr/>
        <p:txBody>
          <a:bodyPr/>
          <a:lstStyle/>
          <a:p>
            <a:pPr marL="514350" indent="-514350">
              <a:buFont typeface="+mj-lt"/>
              <a:buAutoNum type="arabicPeriod"/>
            </a:pPr>
            <a:r>
              <a:rPr lang="en-US" altLang="zh-TW" dirty="0" smtClean="0"/>
              <a:t>Set all </a:t>
            </a:r>
            <a:r>
              <a:rPr lang="en-US" altLang="zh-TW" i="1" dirty="0" err="1" smtClean="0"/>
              <a:t>a</a:t>
            </a:r>
            <a:r>
              <a:rPr lang="en-US" altLang="zh-TW" i="1" baseline="-25000" dirty="0" err="1" smtClean="0"/>
              <a:t>r</a:t>
            </a:r>
            <a:r>
              <a:rPr lang="en-US" altLang="zh-TW" dirty="0" smtClean="0"/>
              <a:t> to 0.</a:t>
            </a:r>
          </a:p>
          <a:p>
            <a:pPr marL="514350" indent="-514350">
              <a:buFont typeface="+mj-lt"/>
              <a:buAutoNum type="arabicPeriod"/>
            </a:pPr>
            <a:r>
              <a:rPr lang="en-US" altLang="zh-TW" dirty="0" smtClean="0"/>
              <a:t>Calculate coefficient of </a:t>
            </a:r>
            <a:r>
              <a:rPr lang="en-US" altLang="zh-TW" i="1" dirty="0" err="1" smtClean="0"/>
              <a:t>a</a:t>
            </a:r>
            <a:r>
              <a:rPr lang="en-US" altLang="zh-TW" i="1" baseline="-25000" dirty="0" err="1" smtClean="0"/>
              <a:t>r</a:t>
            </a:r>
            <a:r>
              <a:rPr lang="en-US" altLang="zh-TW" dirty="0" smtClean="0"/>
              <a:t> with </a:t>
            </a:r>
            <a:r>
              <a:rPr lang="en-US" altLang="zh-TW" i="1" dirty="0" smtClean="0"/>
              <a:t>z</a:t>
            </a:r>
            <a:r>
              <a:rPr lang="en-US" altLang="zh-TW" i="1" baseline="-25000" dirty="0" smtClean="0"/>
              <a:t>rg</a:t>
            </a:r>
            <a:r>
              <a:rPr lang="en-US" altLang="zh-TW" dirty="0" smtClean="0"/>
              <a:t> =0 and </a:t>
            </a:r>
            <a:r>
              <a:rPr lang="en-US" altLang="zh-TW" i="1" dirty="0" smtClean="0"/>
              <a:t>z</a:t>
            </a:r>
            <a:r>
              <a:rPr lang="en-US" altLang="zh-TW" i="1" baseline="-25000" dirty="0" smtClean="0"/>
              <a:t>rg</a:t>
            </a:r>
            <a:r>
              <a:rPr lang="en-US" altLang="zh-TW" dirty="0" smtClean="0"/>
              <a:t> =1.</a:t>
            </a:r>
          </a:p>
          <a:p>
            <a:pPr marL="514350" indent="-514350">
              <a:buFont typeface="+mj-lt"/>
              <a:buAutoNum type="arabicPeriod"/>
            </a:pPr>
            <a:r>
              <a:rPr lang="en-US" altLang="zh-TW" dirty="0" smtClean="0"/>
              <a:t>Choose the smallest one and set the value </a:t>
            </a:r>
            <a:r>
              <a:rPr lang="en-US" altLang="zh-TW" i="1" dirty="0" smtClean="0"/>
              <a:t>z</a:t>
            </a:r>
            <a:r>
              <a:rPr lang="en-US" altLang="zh-TW" i="1" baseline="-25000" dirty="0" smtClean="0"/>
              <a:t>rg</a:t>
            </a:r>
            <a:r>
              <a:rPr lang="en-US" altLang="zh-TW" dirty="0" smtClean="0"/>
              <a:t> and  </a:t>
            </a:r>
          </a:p>
          <a:p>
            <a:pPr marL="514350" indent="-514350">
              <a:buFont typeface="+mj-lt"/>
              <a:buAutoNum type="arabicPeriod"/>
            </a:pPr>
            <a:endParaRPr lang="en-US" altLang="zh-TW" dirty="0" smtClean="0"/>
          </a:p>
          <a:p>
            <a:pPr marL="514350" indent="-514350">
              <a:buFont typeface="+mj-lt"/>
              <a:buAutoNum type="arabicPeriod"/>
            </a:pPr>
            <a:r>
              <a:rPr lang="en-US" altLang="zh-TW" dirty="0" smtClean="0"/>
              <a:t>Repeat step 3 until                       is satisfied.</a:t>
            </a:r>
            <a:endParaRPr lang="zh-TW" altLang="en-US" dirty="0"/>
          </a:p>
        </p:txBody>
      </p:sp>
      <p:graphicFrame>
        <p:nvGraphicFramePr>
          <p:cNvPr id="4" name="物件 3"/>
          <p:cNvGraphicFramePr>
            <a:graphicFrameLocks noChangeAspect="1"/>
          </p:cNvGraphicFramePr>
          <p:nvPr/>
        </p:nvGraphicFramePr>
        <p:xfrm>
          <a:off x="1500166" y="2857496"/>
          <a:ext cx="1055693" cy="555628"/>
        </p:xfrm>
        <a:graphic>
          <a:graphicData uri="http://schemas.openxmlformats.org/presentationml/2006/ole">
            <p:oleObj spid="_x0000_s49154" name="Equation" r:id="rId3" imgW="482400" imgH="253800" progId="Equation.DSMT4">
              <p:embed/>
            </p:oleObj>
          </a:graphicData>
        </a:graphic>
      </p:graphicFrame>
      <p:graphicFrame>
        <p:nvGraphicFramePr>
          <p:cNvPr id="5" name="物件 4"/>
          <p:cNvGraphicFramePr>
            <a:graphicFrameLocks noChangeAspect="1"/>
          </p:cNvGraphicFramePr>
          <p:nvPr/>
        </p:nvGraphicFramePr>
        <p:xfrm>
          <a:off x="4143372" y="3357562"/>
          <a:ext cx="1643074" cy="579921"/>
        </p:xfrm>
        <a:graphic>
          <a:graphicData uri="http://schemas.openxmlformats.org/presentationml/2006/ole">
            <p:oleObj spid="_x0000_s49155" name="Equation" r:id="rId4" imgW="850680" imgH="355320" progId="Equation.DSMT4">
              <p:embed/>
            </p:oleObj>
          </a:graphicData>
        </a:graphic>
      </p:graphicFrame>
      <p:sp>
        <p:nvSpPr>
          <p:cNvPr id="6" name="日期版面配置區 5"/>
          <p:cNvSpPr>
            <a:spLocks noGrp="1"/>
          </p:cNvSpPr>
          <p:nvPr>
            <p:ph type="dt" sz="half" idx="10"/>
          </p:nvPr>
        </p:nvSpPr>
        <p:spPr/>
        <p:txBody>
          <a:bodyPr/>
          <a:lstStyle/>
          <a:p>
            <a:fld id="{87C4DFDE-97D3-4DDD-970B-BAB06DA58809}" type="datetime1">
              <a:rPr lang="zh-TW" altLang="en-US" smtClean="0"/>
              <a:pPr/>
              <a:t>2010/4/20</a:t>
            </a:fld>
            <a:endParaRPr lang="zh-TW" altLang="en-US" dirty="0"/>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26</a:t>
            </a:fld>
            <a:endParaRPr lang="zh-TW" alt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sz="quarter" idx="1"/>
          </p:nvPr>
        </p:nvSpPr>
        <p:spPr/>
        <p:txBody>
          <a:bodyPr/>
          <a:lstStyle/>
          <a:p>
            <a:endParaRPr lang="zh-TW" altLang="en-US"/>
          </a:p>
        </p:txBody>
      </p:sp>
      <p:sp>
        <p:nvSpPr>
          <p:cNvPr id="5" name="日期版面配置區 4"/>
          <p:cNvSpPr>
            <a:spLocks noGrp="1"/>
          </p:cNvSpPr>
          <p:nvPr>
            <p:ph type="dt" sz="half" idx="10"/>
          </p:nvPr>
        </p:nvSpPr>
        <p:spPr/>
        <p:txBody>
          <a:bodyPr/>
          <a:lstStyle/>
          <a:p>
            <a:fld id="{FB05233E-4B6E-463B-A7E8-5F2E01E218AD}" type="datetime1">
              <a:rPr lang="zh-TW" altLang="en-US" smtClean="0"/>
              <a:pPr/>
              <a:t>2010/4/20</a:t>
            </a:fld>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27</a:t>
            </a:fld>
            <a:endParaRPr lang="zh-TW" altLang="en-US"/>
          </a:p>
        </p:txBody>
      </p:sp>
      <p:pic>
        <p:nvPicPr>
          <p:cNvPr id="54273" name="Picture 1"/>
          <p:cNvPicPr>
            <a:picLocks noChangeAspect="1" noChangeArrowheads="1"/>
          </p:cNvPicPr>
          <p:nvPr/>
        </p:nvPicPr>
        <p:blipFill>
          <a:blip r:embed="rId2" cstate="print"/>
          <a:srcRect/>
          <a:stretch>
            <a:fillRect/>
          </a:stretch>
        </p:blipFill>
        <p:spPr bwMode="auto">
          <a:xfrm>
            <a:off x="304800" y="1195388"/>
            <a:ext cx="8534400" cy="4467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Sub 4</a:t>
            </a:r>
            <a:endParaRPr lang="zh-TW" altLang="en-US" dirty="0"/>
          </a:p>
        </p:txBody>
      </p:sp>
      <p:sp>
        <p:nvSpPr>
          <p:cNvPr id="3" name="內容版面配置區 2"/>
          <p:cNvSpPr>
            <a:spLocks noGrp="1"/>
          </p:cNvSpPr>
          <p:nvPr>
            <p:ph sz="quarter" idx="1"/>
          </p:nvPr>
        </p:nvSpPr>
        <p:spPr/>
        <p:txBody>
          <a:bodyPr/>
          <a:lstStyle/>
          <a:p>
            <a:pPr marL="514350" indent="-514350">
              <a:buFont typeface="+mj-lt"/>
              <a:buAutoNum type="arabicPeriod"/>
            </a:pPr>
            <a:r>
              <a:rPr lang="en-US" altLang="zh-TW" dirty="0" smtClean="0"/>
              <a:t>Let            .</a:t>
            </a:r>
          </a:p>
          <a:p>
            <a:pPr marL="514350" indent="-514350">
              <a:buFont typeface="+mj-lt"/>
              <a:buAutoNum type="arabicPeriod"/>
            </a:pPr>
            <a:r>
              <a:rPr lang="en-US" altLang="zh-TW" dirty="0" smtClean="0"/>
              <a:t>For each </a:t>
            </a:r>
            <a:r>
              <a:rPr lang="en-US" altLang="zh-TW" i="1" dirty="0" smtClean="0"/>
              <a:t>r </a:t>
            </a:r>
            <a:r>
              <a:rPr lang="en-US" altLang="zh-TW" dirty="0" smtClean="0"/>
              <a:t>with</a:t>
            </a:r>
            <a:r>
              <a:rPr lang="en-US" altLang="zh-TW" i="1" dirty="0" smtClean="0"/>
              <a:t> </a:t>
            </a:r>
            <a:r>
              <a:rPr lang="en-US" altLang="zh-TW" i="1" dirty="0" err="1" smtClean="0"/>
              <a:t>c</a:t>
            </a:r>
            <a:r>
              <a:rPr lang="en-US" altLang="zh-TW" i="1" baseline="-25000" dirty="0" err="1" smtClean="0"/>
              <a:t>ij</a:t>
            </a:r>
            <a:r>
              <a:rPr lang="en-US" altLang="zh-TW" i="1" dirty="0" smtClean="0"/>
              <a:t> </a:t>
            </a:r>
            <a:r>
              <a:rPr lang="en-US" altLang="zh-TW" dirty="0" smtClean="0"/>
              <a:t>, solve                                        .</a:t>
            </a:r>
          </a:p>
          <a:p>
            <a:pPr marL="514350" indent="-514350">
              <a:buFont typeface="+mj-lt"/>
              <a:buAutoNum type="arabicPeriod"/>
            </a:pPr>
            <a:r>
              <a:rPr lang="en-US" altLang="zh-TW" dirty="0" smtClean="0"/>
              <a:t>Sort these </a:t>
            </a:r>
            <a:r>
              <a:rPr lang="en-US" altLang="zh-TW" i="1" dirty="0" err="1" smtClean="0"/>
              <a:t>f</a:t>
            </a:r>
            <a:r>
              <a:rPr lang="en-US" altLang="zh-TW" i="1" baseline="-25000" dirty="0" err="1" smtClean="0"/>
              <a:t>ij</a:t>
            </a:r>
            <a:r>
              <a:rPr lang="en-US" altLang="zh-TW" i="1" dirty="0" smtClean="0"/>
              <a:t> .</a:t>
            </a:r>
          </a:p>
          <a:p>
            <a:pPr marL="514350" indent="-514350">
              <a:buFont typeface="+mj-lt"/>
              <a:buAutoNum type="arabicPeriod"/>
            </a:pPr>
            <a:r>
              <a:rPr lang="en-US" altLang="zh-TW" dirty="0" smtClean="0"/>
              <a:t>At each interval, analysis the local minimum value.</a:t>
            </a:r>
          </a:p>
          <a:p>
            <a:pPr marL="514350" indent="-514350">
              <a:buFont typeface="+mj-lt"/>
              <a:buAutoNum type="arabicPeriod"/>
            </a:pPr>
            <a:r>
              <a:rPr lang="en-US" altLang="zh-TW" dirty="0" smtClean="0"/>
              <a:t>The global minimum point can be found by comparing these local minimum points. </a:t>
            </a:r>
            <a:endParaRPr lang="zh-TW" altLang="en-US" dirty="0"/>
          </a:p>
        </p:txBody>
      </p:sp>
      <p:graphicFrame>
        <p:nvGraphicFramePr>
          <p:cNvPr id="4" name="物件 3"/>
          <p:cNvGraphicFramePr>
            <a:graphicFrameLocks noChangeAspect="1"/>
          </p:cNvGraphicFramePr>
          <p:nvPr/>
        </p:nvGraphicFramePr>
        <p:xfrm>
          <a:off x="2071670" y="1500174"/>
          <a:ext cx="857256" cy="440212"/>
        </p:xfrm>
        <a:graphic>
          <a:graphicData uri="http://schemas.openxmlformats.org/presentationml/2006/ole">
            <p:oleObj spid="_x0000_s50178" name="Equation" r:id="rId3" imgW="469800" imgH="241200" progId="Equation.DSMT4">
              <p:embed/>
            </p:oleObj>
          </a:graphicData>
        </a:graphic>
      </p:graphicFrame>
      <p:sp>
        <p:nvSpPr>
          <p:cNvPr id="5018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TW" altLang="en-US"/>
          </a:p>
        </p:txBody>
      </p:sp>
      <p:graphicFrame>
        <p:nvGraphicFramePr>
          <p:cNvPr id="50179" name="Object 3"/>
          <p:cNvGraphicFramePr>
            <a:graphicFrameLocks noChangeAspect="1"/>
          </p:cNvGraphicFramePr>
          <p:nvPr/>
        </p:nvGraphicFramePr>
        <p:xfrm>
          <a:off x="4929190" y="2000240"/>
          <a:ext cx="3143272" cy="637091"/>
        </p:xfrm>
        <a:graphic>
          <a:graphicData uri="http://schemas.openxmlformats.org/presentationml/2006/ole">
            <p:oleObj spid="_x0000_s50179" name="Equation" r:id="rId4" imgW="1714320" imgH="342720" progId="Equation.DSMT4">
              <p:embed/>
            </p:oleObj>
          </a:graphicData>
        </a:graphic>
      </p:graphicFrame>
      <p:sp>
        <p:nvSpPr>
          <p:cNvPr id="7" name="日期版面配置區 6"/>
          <p:cNvSpPr>
            <a:spLocks noGrp="1"/>
          </p:cNvSpPr>
          <p:nvPr>
            <p:ph type="dt" sz="half" idx="10"/>
          </p:nvPr>
        </p:nvSpPr>
        <p:spPr/>
        <p:txBody>
          <a:bodyPr/>
          <a:lstStyle/>
          <a:p>
            <a:fld id="{32022C2C-434B-4CE7-9DB3-D112ECA396A1}" type="datetime1">
              <a:rPr lang="zh-TW" altLang="en-US" smtClean="0"/>
              <a:pPr/>
              <a:t>2010/4/20</a:t>
            </a:fld>
            <a:endParaRPr lang="zh-TW" altLang="en-US"/>
          </a:p>
        </p:txBody>
      </p:sp>
      <p:sp>
        <p:nvSpPr>
          <p:cNvPr id="8" name="投影片編號版面配置區 7"/>
          <p:cNvSpPr>
            <a:spLocks noGrp="1"/>
          </p:cNvSpPr>
          <p:nvPr>
            <p:ph type="sldNum" sz="quarter" idx="12"/>
          </p:nvPr>
        </p:nvSpPr>
        <p:spPr/>
        <p:txBody>
          <a:bodyPr/>
          <a:lstStyle/>
          <a:p>
            <a:fld id="{73DA0BB7-265A-403C-9275-D587AB510EDC}" type="slidenum">
              <a:rPr lang="zh-TW" altLang="en-US" smtClean="0"/>
              <a:pPr/>
              <a:t>28</a:t>
            </a:fld>
            <a:endParaRPr lang="zh-TW" alt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Getting Primal Feasible Solutions</a:t>
            </a:r>
            <a:endParaRPr lang="zh-TW" altLang="en-US" dirty="0"/>
          </a:p>
        </p:txBody>
      </p:sp>
      <p:sp>
        <p:nvSpPr>
          <p:cNvPr id="5" name="文字版面配置區 4"/>
          <p:cNvSpPr>
            <a:spLocks noGrp="1"/>
          </p:cNvSpPr>
          <p:nvPr>
            <p:ph type="body" idx="1"/>
          </p:nvPr>
        </p:nvSpPr>
        <p:spPr/>
        <p:txBody>
          <a:bodyPr/>
          <a:lstStyle/>
          <a:p>
            <a:endParaRPr lang="zh-TW" altLang="en-US"/>
          </a:p>
        </p:txBody>
      </p:sp>
      <p:sp>
        <p:nvSpPr>
          <p:cNvPr id="6" name="日期版面配置區 5"/>
          <p:cNvSpPr>
            <a:spLocks noGrp="1"/>
          </p:cNvSpPr>
          <p:nvPr>
            <p:ph type="dt" sz="half" idx="10"/>
          </p:nvPr>
        </p:nvSpPr>
        <p:spPr/>
        <p:txBody>
          <a:bodyPr/>
          <a:lstStyle/>
          <a:p>
            <a:fld id="{CDA9229F-1043-441B-8360-A13B1F9E6B33}" type="datetime1">
              <a:rPr lang="zh-TW" altLang="en-US" smtClean="0"/>
              <a:pPr/>
              <a:t>2010/4/20</a:t>
            </a:fld>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29</a:t>
            </a:fld>
            <a:endParaRPr lang="zh-TW" alt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smtClean="0"/>
              <a:t>Getting Primal Feasible Solutions</a:t>
            </a:r>
            <a:endParaRPr lang="zh-TW" altLang="en-US" dirty="0"/>
          </a:p>
        </p:txBody>
      </p:sp>
      <p:sp>
        <p:nvSpPr>
          <p:cNvPr id="3" name="內容版面配置區 2"/>
          <p:cNvSpPr>
            <a:spLocks noGrp="1"/>
          </p:cNvSpPr>
          <p:nvPr>
            <p:ph sz="quarter" idx="1"/>
          </p:nvPr>
        </p:nvSpPr>
        <p:spPr/>
        <p:txBody>
          <a:bodyPr/>
          <a:lstStyle/>
          <a:p>
            <a:pPr marL="514350" indent="-514350">
              <a:buNone/>
            </a:pPr>
            <a:r>
              <a:rPr lang="en-US" altLang="zh-TW" dirty="0" smtClean="0"/>
              <a:t>Step1: Run </a:t>
            </a:r>
            <a:r>
              <a:rPr lang="en-US" altLang="zh-TW" i="1" dirty="0" err="1" smtClean="0"/>
              <a:t>gateway_selection_heuristic</a:t>
            </a:r>
            <a:endParaRPr lang="en-US" altLang="zh-TW" i="1" dirty="0" smtClean="0"/>
          </a:p>
          <a:p>
            <a:pPr marL="514350" indent="-514350">
              <a:buNone/>
            </a:pPr>
            <a:r>
              <a:rPr lang="en-US" altLang="zh-TW" dirty="0" smtClean="0"/>
              <a:t>Step2: Run </a:t>
            </a:r>
            <a:r>
              <a:rPr lang="en-US" altLang="zh-TW" i="1" dirty="0" err="1" smtClean="0"/>
              <a:t>routing_heuristic</a:t>
            </a:r>
            <a:endParaRPr lang="en-US" altLang="zh-TW" i="1" dirty="0" smtClean="0"/>
          </a:p>
          <a:p>
            <a:pPr marL="514350" indent="-514350">
              <a:buNone/>
            </a:pPr>
            <a:r>
              <a:rPr lang="en-US" altLang="zh-TW" dirty="0" smtClean="0"/>
              <a:t>Step3: Run </a:t>
            </a:r>
            <a:r>
              <a:rPr lang="en-US" altLang="zh-TW" i="1" dirty="0" err="1" smtClean="0"/>
              <a:t>flow_control_heuristic</a:t>
            </a:r>
            <a:endParaRPr lang="en-US" altLang="zh-TW" i="1" dirty="0" smtClean="0"/>
          </a:p>
          <a:p>
            <a:pPr marL="514350" indent="-514350">
              <a:buNone/>
            </a:pPr>
            <a:r>
              <a:rPr lang="en-US" altLang="zh-TW" dirty="0" smtClean="0"/>
              <a:t>Step4: Run </a:t>
            </a:r>
            <a:r>
              <a:rPr lang="en-US" altLang="zh-TW" i="1" dirty="0" err="1" smtClean="0"/>
              <a:t>capacity_adjust_heuristic</a:t>
            </a:r>
            <a:endParaRPr lang="en-US" altLang="zh-TW" i="1" dirty="0" smtClean="0"/>
          </a:p>
          <a:p>
            <a:pPr>
              <a:buNone/>
            </a:pPr>
            <a:r>
              <a:rPr lang="en-US" altLang="zh-TW" dirty="0" smtClean="0"/>
              <a:t>Step5: examine the latency we can tolerance or not</a:t>
            </a:r>
          </a:p>
          <a:p>
            <a:pPr>
              <a:buNone/>
            </a:pPr>
            <a:r>
              <a:rPr lang="en-US" altLang="zh-TW" dirty="0" smtClean="0"/>
              <a:t>		Y: End </a:t>
            </a:r>
          </a:p>
          <a:p>
            <a:pPr>
              <a:buNone/>
            </a:pPr>
            <a:r>
              <a:rPr lang="en-US" altLang="zh-TW" dirty="0" smtClean="0"/>
              <a:t>		N: go back to Step1. </a:t>
            </a:r>
            <a:endParaRPr lang="zh-TW" altLang="en-US" dirty="0"/>
          </a:p>
        </p:txBody>
      </p:sp>
      <p:sp>
        <p:nvSpPr>
          <p:cNvPr id="5" name="日期版面配置區 4"/>
          <p:cNvSpPr>
            <a:spLocks noGrp="1"/>
          </p:cNvSpPr>
          <p:nvPr>
            <p:ph type="dt" sz="half" idx="10"/>
          </p:nvPr>
        </p:nvSpPr>
        <p:spPr/>
        <p:txBody>
          <a:bodyPr/>
          <a:lstStyle/>
          <a:p>
            <a:fld id="{FDD31C71-EC9F-4992-9D27-C3143C74A569}" type="datetime1">
              <a:rPr lang="zh-TW" altLang="en-US" smtClean="0"/>
              <a:pPr/>
              <a:t>2010/4/20</a:t>
            </a:fld>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30</a:t>
            </a:fld>
            <a:endParaRPr lang="zh-TW" alt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i="1" dirty="0" err="1" smtClean="0"/>
              <a:t>Gateway_selection_heuristic</a:t>
            </a:r>
            <a:endParaRPr lang="zh-TW" altLang="en-US" dirty="0"/>
          </a:p>
        </p:txBody>
      </p:sp>
      <p:sp>
        <p:nvSpPr>
          <p:cNvPr id="3" name="內容版面配置區 2"/>
          <p:cNvSpPr>
            <a:spLocks noGrp="1"/>
          </p:cNvSpPr>
          <p:nvPr>
            <p:ph sz="quarter" idx="1"/>
          </p:nvPr>
        </p:nvSpPr>
        <p:spPr/>
        <p:txBody>
          <a:bodyPr/>
          <a:lstStyle/>
          <a:p>
            <a:pPr>
              <a:buNone/>
            </a:pPr>
            <a:r>
              <a:rPr lang="en-US" altLang="zh-TW" dirty="0" smtClean="0"/>
              <a:t>Step 1: Initial gateway selection assignment according to 	</a:t>
            </a:r>
            <a:r>
              <a:rPr lang="en-US" altLang="zh-TW" i="1" dirty="0" err="1" smtClean="0"/>
              <a:t>z</a:t>
            </a:r>
            <a:r>
              <a:rPr lang="en-US" altLang="zh-TW" i="1" baseline="-25000" dirty="0" err="1" smtClean="0"/>
              <a:t>rg</a:t>
            </a:r>
            <a:r>
              <a:rPr lang="en-US" altLang="zh-TW" dirty="0" smtClean="0"/>
              <a:t>.</a:t>
            </a:r>
          </a:p>
          <a:p>
            <a:pPr>
              <a:buNone/>
            </a:pPr>
            <a:r>
              <a:rPr lang="en-US" altLang="zh-TW" dirty="0" smtClean="0"/>
              <a:t>Step 2: Find the gateway </a:t>
            </a:r>
            <a:r>
              <a:rPr lang="en-US" altLang="zh-TW" i="1" dirty="0" smtClean="0"/>
              <a:t>g</a:t>
            </a:r>
            <a:r>
              <a:rPr lang="en-US" altLang="zh-TW" dirty="0" smtClean="0"/>
              <a:t> that violate capacity most 	seriously. If not found, the stop.</a:t>
            </a:r>
          </a:p>
          <a:p>
            <a:pPr>
              <a:buNone/>
            </a:pPr>
            <a:r>
              <a:rPr lang="en-US" altLang="zh-TW" dirty="0" smtClean="0"/>
              <a:t>Step 3: For each router </a:t>
            </a:r>
            <a:r>
              <a:rPr lang="en-US" altLang="zh-TW" i="1" dirty="0" smtClean="0"/>
              <a:t>r</a:t>
            </a:r>
            <a:r>
              <a:rPr lang="en-US" altLang="zh-TW" dirty="0" smtClean="0"/>
              <a:t> belonging to gateway </a:t>
            </a:r>
            <a:r>
              <a:rPr lang="en-US" altLang="zh-TW" i="1" dirty="0" smtClean="0"/>
              <a:t>g</a:t>
            </a:r>
            <a:r>
              <a:rPr lang="en-US" altLang="zh-TW" dirty="0" smtClean="0"/>
              <a:t>, we sort 	by </a:t>
            </a:r>
            <a:r>
              <a:rPr lang="en-US" altLang="zh-TW" i="1" dirty="0" err="1" smtClean="0">
                <a:latin typeface="Times New Roman"/>
                <a:cs typeface="Times New Roman"/>
              </a:rPr>
              <a:t>a</a:t>
            </a:r>
            <a:r>
              <a:rPr lang="en-US" altLang="zh-TW" i="1" baseline="-25000" dirty="0" err="1" smtClean="0">
                <a:latin typeface="Times New Roman"/>
                <a:cs typeface="Times New Roman"/>
              </a:rPr>
              <a:t>r</a:t>
            </a:r>
            <a:r>
              <a:rPr lang="en-US" altLang="zh-TW" i="1" dirty="0" smtClean="0">
                <a:latin typeface="Times New Roman"/>
                <a:cs typeface="Times New Roman"/>
              </a:rPr>
              <a:t> </a:t>
            </a:r>
            <a:r>
              <a:rPr lang="en-US" altLang="zh-TW" dirty="0" smtClean="0"/>
              <a:t>and choose the smallest one.</a:t>
            </a:r>
          </a:p>
          <a:p>
            <a:pPr>
              <a:buNone/>
            </a:pPr>
            <a:r>
              <a:rPr lang="en-US" altLang="zh-TW" dirty="0" smtClean="0"/>
              <a:t>Step 4: For this </a:t>
            </a:r>
            <a:r>
              <a:rPr lang="en-US" altLang="zh-TW" i="1" dirty="0" smtClean="0"/>
              <a:t>r</a:t>
            </a:r>
            <a:r>
              <a:rPr lang="en-US" altLang="zh-TW" dirty="0" smtClean="0"/>
              <a:t> with </a:t>
            </a:r>
            <a:r>
              <a:rPr lang="en-US" altLang="zh-TW" i="1" dirty="0" err="1" smtClean="0">
                <a:cs typeface="Times New Roman"/>
              </a:rPr>
              <a:t>a</a:t>
            </a:r>
            <a:r>
              <a:rPr lang="en-US" altLang="zh-TW" i="1" baseline="-25000" dirty="0" err="1" smtClean="0">
                <a:cs typeface="Times New Roman"/>
              </a:rPr>
              <a:t>r</a:t>
            </a:r>
            <a:r>
              <a:rPr lang="en-US" altLang="zh-TW" dirty="0" smtClean="0"/>
              <a:t>, we reassign to another 	gateway with smallest hop-count distance. </a:t>
            </a:r>
          </a:p>
          <a:p>
            <a:pPr>
              <a:buNone/>
            </a:pPr>
            <a:r>
              <a:rPr lang="en-US" altLang="zh-TW" dirty="0" smtClean="0"/>
              <a:t>Step 5: Repeat step 2, 3, and 4 until all clients can be 	admit.</a:t>
            </a:r>
            <a:endParaRPr lang="zh-TW" altLang="en-US" dirty="0"/>
          </a:p>
        </p:txBody>
      </p:sp>
      <p:sp>
        <p:nvSpPr>
          <p:cNvPr id="4" name="日期版面配置區 3"/>
          <p:cNvSpPr>
            <a:spLocks noGrp="1"/>
          </p:cNvSpPr>
          <p:nvPr>
            <p:ph type="dt" sz="half" idx="10"/>
          </p:nvPr>
        </p:nvSpPr>
        <p:spPr/>
        <p:txBody>
          <a:bodyPr/>
          <a:lstStyle/>
          <a:p>
            <a:fld id="{679BE127-156C-461A-A0A4-40A341B05263}" type="datetime1">
              <a:rPr lang="zh-TW" altLang="en-US" smtClean="0"/>
              <a:pPr/>
              <a:t>2010/4/20</a:t>
            </a:fld>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pPr/>
              <a:t>31</a:t>
            </a:fld>
            <a:endParaRPr lang="zh-TW" alt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i="1" dirty="0" err="1" smtClean="0"/>
              <a:t>Routing_heuristic</a:t>
            </a:r>
            <a:endParaRPr lang="zh-TW" altLang="en-US" dirty="0"/>
          </a:p>
        </p:txBody>
      </p:sp>
      <p:sp>
        <p:nvSpPr>
          <p:cNvPr id="3" name="內容版面配置區 2"/>
          <p:cNvSpPr>
            <a:spLocks noGrp="1"/>
          </p:cNvSpPr>
          <p:nvPr>
            <p:ph sz="quarter" idx="1"/>
          </p:nvPr>
        </p:nvSpPr>
        <p:spPr/>
        <p:txBody>
          <a:bodyPr/>
          <a:lstStyle/>
          <a:p>
            <a:pPr>
              <a:buNone/>
            </a:pPr>
            <a:r>
              <a:rPr lang="en-US" altLang="zh-TW" dirty="0" smtClean="0"/>
              <a:t>Step 1: set the arc weight for each link to be the 	coefficient of variable </a:t>
            </a:r>
            <a:r>
              <a:rPr lang="en-US" altLang="zh-TW" i="1" dirty="0" err="1" smtClean="0"/>
              <a:t>x</a:t>
            </a:r>
            <a:r>
              <a:rPr lang="en-US" altLang="zh-TW" i="1" baseline="-25000" dirty="0" err="1" smtClean="0"/>
              <a:t>p</a:t>
            </a:r>
            <a:r>
              <a:rPr lang="en-US" altLang="zh-TW" dirty="0" smtClean="0"/>
              <a:t>.</a:t>
            </a:r>
          </a:p>
          <a:p>
            <a:pPr>
              <a:buNone/>
            </a:pPr>
            <a:r>
              <a:rPr lang="en-US" altLang="zh-TW" dirty="0" smtClean="0"/>
              <a:t>Step 2: run </a:t>
            </a:r>
            <a:r>
              <a:rPr lang="en-US" altLang="zh-TW" dirty="0" err="1" smtClean="0"/>
              <a:t>Dijkstra’s</a:t>
            </a:r>
            <a:r>
              <a:rPr lang="en-US" altLang="zh-TW" dirty="0" smtClean="0"/>
              <a:t> algorithm to get the shortest path 	from each router.</a:t>
            </a:r>
          </a:p>
          <a:p>
            <a:pPr>
              <a:buNone/>
            </a:pPr>
            <a:endParaRPr lang="zh-TW" altLang="en-US" dirty="0"/>
          </a:p>
        </p:txBody>
      </p:sp>
      <p:sp>
        <p:nvSpPr>
          <p:cNvPr id="4" name="日期版面配置區 3"/>
          <p:cNvSpPr>
            <a:spLocks noGrp="1"/>
          </p:cNvSpPr>
          <p:nvPr>
            <p:ph type="dt" sz="half" idx="10"/>
          </p:nvPr>
        </p:nvSpPr>
        <p:spPr/>
        <p:txBody>
          <a:bodyPr/>
          <a:lstStyle/>
          <a:p>
            <a:fld id="{CBD645A9-D933-4679-88B5-9F58D03169AE}" type="datetime1">
              <a:rPr lang="zh-TW" altLang="en-US" smtClean="0"/>
              <a:pPr/>
              <a:t>2010/4/20</a:t>
            </a:fld>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pPr/>
              <a:t>32</a:t>
            </a:fld>
            <a:endParaRPr lang="zh-TW" alt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i="1" dirty="0" err="1" smtClean="0"/>
              <a:t>Flow_control_heuristic</a:t>
            </a:r>
            <a:endParaRPr lang="zh-TW" altLang="en-US" dirty="0"/>
          </a:p>
        </p:txBody>
      </p:sp>
      <p:sp>
        <p:nvSpPr>
          <p:cNvPr id="3" name="內容版面配置區 2"/>
          <p:cNvSpPr>
            <a:spLocks noGrp="1"/>
          </p:cNvSpPr>
          <p:nvPr>
            <p:ph sz="quarter" idx="1"/>
          </p:nvPr>
        </p:nvSpPr>
        <p:spPr/>
        <p:txBody>
          <a:bodyPr>
            <a:normAutofit/>
          </a:bodyPr>
          <a:lstStyle/>
          <a:p>
            <a:pPr>
              <a:buNone/>
            </a:pPr>
            <a:r>
              <a:rPr lang="en-US" altLang="zh-TW" dirty="0" smtClean="0"/>
              <a:t>With given path, we implement max-min flow control to calculate how much rate a client can transmit.</a:t>
            </a:r>
          </a:p>
          <a:p>
            <a:pPr marL="514350" lvl="0" indent="-514350">
              <a:buFont typeface="+mj-lt"/>
              <a:buAutoNum type="arabicPeriod"/>
            </a:pPr>
            <a:r>
              <a:rPr lang="en-US" altLang="zh-TW" dirty="0" smtClean="0"/>
              <a:t>Input rate vector of all flows start at zero;</a:t>
            </a:r>
            <a:endParaRPr lang="zh-TW" altLang="zh-TW" dirty="0" smtClean="0"/>
          </a:p>
          <a:p>
            <a:pPr marL="514350" lvl="0" indent="-514350">
              <a:buFont typeface="+mj-lt"/>
              <a:buAutoNum type="arabicPeriod"/>
            </a:pPr>
            <a:r>
              <a:rPr lang="en-US" altLang="zh-TW" dirty="0" smtClean="0"/>
              <a:t>Equivalent increase the rates on all paths together until the bit rates of some flows are constrained by the capacity set; </a:t>
            </a:r>
            <a:endParaRPr lang="zh-TW" altLang="zh-TW" dirty="0" smtClean="0"/>
          </a:p>
          <a:p>
            <a:pPr marL="514350" lvl="0" indent="-514350">
              <a:buFont typeface="+mj-lt"/>
              <a:buAutoNum type="arabicPeriod"/>
            </a:pPr>
            <a:r>
              <a:rPr lang="en-US" altLang="zh-TW" dirty="0" smtClean="0"/>
              <a:t>Freeze the bit rate of these flows;</a:t>
            </a:r>
            <a:endParaRPr lang="zh-TW" altLang="zh-TW" dirty="0" smtClean="0"/>
          </a:p>
          <a:p>
            <a:pPr marL="514350" lvl="0" indent="-514350">
              <a:buFont typeface="+mj-lt"/>
              <a:buAutoNum type="arabicPeriod"/>
            </a:pPr>
            <a:r>
              <a:rPr lang="en-US" altLang="zh-TW" dirty="0" smtClean="0"/>
              <a:t>Apply step 2 repeatedly to non-frozen flows until the bit rate of all flows are constrained by the capacity set.</a:t>
            </a:r>
            <a:endParaRPr lang="zh-TW" altLang="zh-TW" dirty="0"/>
          </a:p>
        </p:txBody>
      </p:sp>
      <p:sp>
        <p:nvSpPr>
          <p:cNvPr id="4" name="日期版面配置區 3"/>
          <p:cNvSpPr>
            <a:spLocks noGrp="1"/>
          </p:cNvSpPr>
          <p:nvPr>
            <p:ph type="dt" sz="half" idx="10"/>
          </p:nvPr>
        </p:nvSpPr>
        <p:spPr/>
        <p:txBody>
          <a:bodyPr/>
          <a:lstStyle/>
          <a:p>
            <a:fld id="{FE7F050B-857C-4E44-9635-864F7802ED2C}" type="datetime1">
              <a:rPr lang="zh-TW" altLang="en-US" smtClean="0"/>
              <a:pPr/>
              <a:t>2010/4/20</a:t>
            </a:fld>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pPr/>
              <a:t>33</a:t>
            </a:fld>
            <a:endParaRPr lang="zh-TW" alt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i="1" dirty="0" err="1" smtClean="0"/>
              <a:t>Capacity_adjust_heuristic</a:t>
            </a:r>
            <a:endParaRPr lang="zh-TW" altLang="en-US" dirty="0"/>
          </a:p>
        </p:txBody>
      </p:sp>
      <p:sp>
        <p:nvSpPr>
          <p:cNvPr id="3" name="內容版面配置區 2"/>
          <p:cNvSpPr>
            <a:spLocks noGrp="1"/>
          </p:cNvSpPr>
          <p:nvPr>
            <p:ph sz="quarter" idx="1"/>
          </p:nvPr>
        </p:nvSpPr>
        <p:spPr/>
        <p:txBody>
          <a:bodyPr/>
          <a:lstStyle/>
          <a:p>
            <a:pPr>
              <a:buNone/>
            </a:pPr>
            <a:r>
              <a:rPr lang="en-US" altLang="zh-TW" dirty="0" smtClean="0"/>
              <a:t>Step 1: For each leaf router </a:t>
            </a:r>
            <a:r>
              <a:rPr lang="en-US" altLang="zh-TW" i="1" dirty="0" smtClean="0"/>
              <a:t>r</a:t>
            </a:r>
            <a:r>
              <a:rPr lang="en-US" altLang="zh-TW" dirty="0" smtClean="0"/>
              <a:t>, examine the latency 	violating </a:t>
            </a:r>
            <a:r>
              <a:rPr lang="en-US" altLang="zh-TW" dirty="0" err="1" smtClean="0"/>
              <a:t>QoS</a:t>
            </a:r>
            <a:r>
              <a:rPr lang="en-US" altLang="zh-TW" dirty="0" smtClean="0"/>
              <a:t> constraint or not. If not, compute 	the aggregated flow and transmit to it’s next router.</a:t>
            </a:r>
          </a:p>
          <a:p>
            <a:pPr>
              <a:buNone/>
            </a:pPr>
            <a:r>
              <a:rPr lang="en-US" altLang="zh-TW" dirty="0" smtClean="0"/>
              <a:t>Step 2: In this router </a:t>
            </a:r>
            <a:r>
              <a:rPr lang="en-US" altLang="zh-TW" i="1" dirty="0" smtClean="0"/>
              <a:t>r</a:t>
            </a:r>
            <a:r>
              <a:rPr lang="en-US" altLang="zh-TW" dirty="0" smtClean="0"/>
              <a:t>, select </a:t>
            </a:r>
            <a:r>
              <a:rPr lang="en-US" altLang="zh-TW" i="1" dirty="0" smtClean="0"/>
              <a:t>c</a:t>
            </a:r>
            <a:r>
              <a:rPr lang="en-US" altLang="zh-TW" i="1" baseline="-25000" dirty="0" smtClean="0"/>
              <a:t>ir</a:t>
            </a:r>
            <a:r>
              <a:rPr lang="en-US" altLang="zh-TW" dirty="0" smtClean="0"/>
              <a:t> with the smallest 	coefficient (or </a:t>
            </a:r>
            <a:r>
              <a:rPr lang="en-US" altLang="zh-TW" dirty="0" smtClean="0">
                <a:latin typeface="Times New Roman"/>
                <a:cs typeface="Times New Roman"/>
              </a:rPr>
              <a:t>∆</a:t>
            </a:r>
            <a:r>
              <a:rPr lang="en-US" altLang="zh-TW" i="1" dirty="0" smtClean="0">
                <a:latin typeface="Times New Roman"/>
                <a:cs typeface="Times New Roman"/>
              </a:rPr>
              <a:t>D</a:t>
            </a:r>
            <a:r>
              <a:rPr lang="en-US" altLang="zh-TW" dirty="0" smtClean="0"/>
              <a:t>) and </a:t>
            </a:r>
            <a:r>
              <a:rPr lang="en-US" altLang="zh-TW" i="1" dirty="0" err="1" smtClean="0"/>
              <a:t>c</a:t>
            </a:r>
            <a:r>
              <a:rPr lang="en-US" altLang="zh-TW" i="1" baseline="-25000" dirty="0" err="1" smtClean="0"/>
              <a:t>jr</a:t>
            </a:r>
            <a:r>
              <a:rPr lang="en-US" altLang="zh-TW" i="1" baseline="-25000" dirty="0" smtClean="0"/>
              <a:t> </a:t>
            </a:r>
            <a:r>
              <a:rPr lang="en-US" altLang="zh-TW" dirty="0" smtClean="0"/>
              <a:t>with the largest 	coefficient (or </a:t>
            </a:r>
            <a:r>
              <a:rPr lang="en-US" altLang="zh-TW" dirty="0" smtClean="0">
                <a:cs typeface="Times New Roman"/>
              </a:rPr>
              <a:t>∆</a:t>
            </a:r>
            <a:r>
              <a:rPr lang="en-US" altLang="zh-TW" i="1" dirty="0" smtClean="0">
                <a:cs typeface="Times New Roman"/>
              </a:rPr>
              <a:t>D</a:t>
            </a:r>
            <a:r>
              <a:rPr lang="en-US" altLang="zh-TW" dirty="0" smtClean="0"/>
              <a:t>), reallocate the capacity in such 	a way                                   . </a:t>
            </a:r>
          </a:p>
          <a:p>
            <a:pPr>
              <a:buNone/>
            </a:pPr>
            <a:r>
              <a:rPr lang="en-US" altLang="zh-TW" dirty="0" smtClean="0"/>
              <a:t>Step 3: Repeat Step 2 until all </a:t>
            </a:r>
            <a:r>
              <a:rPr lang="en-US" altLang="zh-TW" i="1" dirty="0" err="1" smtClean="0"/>
              <a:t>D</a:t>
            </a:r>
            <a:r>
              <a:rPr lang="en-US" altLang="zh-TW" i="1" baseline="-25000" dirty="0" err="1" smtClean="0"/>
              <a:t>r’r</a:t>
            </a:r>
            <a:r>
              <a:rPr lang="en-US" altLang="zh-TW" baseline="-25000" dirty="0" smtClean="0"/>
              <a:t> </a:t>
            </a:r>
            <a:r>
              <a:rPr lang="en-US" altLang="zh-TW" dirty="0" smtClean="0"/>
              <a:t> are the same.</a:t>
            </a:r>
          </a:p>
          <a:p>
            <a:pPr>
              <a:buNone/>
            </a:pPr>
            <a:r>
              <a:rPr lang="en-US" altLang="zh-TW" dirty="0" smtClean="0"/>
              <a:t>Step 4: Go to Step 1 until we calculate the gateway 	capacity allocation.</a:t>
            </a:r>
            <a:endParaRPr lang="zh-TW" altLang="en-US" dirty="0"/>
          </a:p>
        </p:txBody>
      </p:sp>
      <p:sp>
        <p:nvSpPr>
          <p:cNvPr id="532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TW" altLang="en-US"/>
          </a:p>
        </p:txBody>
      </p:sp>
      <p:graphicFrame>
        <p:nvGraphicFramePr>
          <p:cNvPr id="53249" name="Object 1"/>
          <p:cNvGraphicFramePr>
            <a:graphicFrameLocks noChangeAspect="1"/>
          </p:cNvGraphicFramePr>
          <p:nvPr/>
        </p:nvGraphicFramePr>
        <p:xfrm>
          <a:off x="2786050" y="4000504"/>
          <a:ext cx="2786082" cy="452341"/>
        </p:xfrm>
        <a:graphic>
          <a:graphicData uri="http://schemas.openxmlformats.org/presentationml/2006/ole">
            <p:oleObj spid="_x0000_s53249" name="Equation" r:id="rId3" imgW="1612800" imgH="241200" progId="Equation.DSMT4">
              <p:embed/>
            </p:oleObj>
          </a:graphicData>
        </a:graphic>
      </p:graphicFrame>
      <p:sp>
        <p:nvSpPr>
          <p:cNvPr id="6" name="日期版面配置區 5"/>
          <p:cNvSpPr>
            <a:spLocks noGrp="1"/>
          </p:cNvSpPr>
          <p:nvPr>
            <p:ph type="dt" sz="half" idx="10"/>
          </p:nvPr>
        </p:nvSpPr>
        <p:spPr/>
        <p:txBody>
          <a:bodyPr/>
          <a:lstStyle/>
          <a:p>
            <a:fld id="{7A150E3C-9F34-43D3-9E1C-9D46FF8E05C1}" type="datetime1">
              <a:rPr lang="zh-TW" altLang="en-US" smtClean="0"/>
              <a:pPr/>
              <a:t>2010/4/20</a:t>
            </a:fld>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34</a:t>
            </a:fld>
            <a:endParaRPr lang="zh-TW" alt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5"/>
          <p:cNvSpPr>
            <a:spLocks noGrp="1"/>
          </p:cNvSpPr>
          <p:nvPr>
            <p:ph type="title"/>
          </p:nvPr>
        </p:nvSpPr>
        <p:spPr>
          <a:xfrm>
            <a:off x="857224" y="2714620"/>
            <a:ext cx="7772400" cy="1143000"/>
          </a:xfrm>
        </p:spPr>
        <p:txBody>
          <a:bodyPr/>
          <a:lstStyle/>
          <a:p>
            <a:r>
              <a:rPr lang="en-US" altLang="zh-TW" i="1" dirty="0" smtClean="0">
                <a:latin typeface="+mn-lt"/>
                <a:ea typeface="+mn-ea"/>
              </a:rPr>
              <a:t>Thanks for Your Listening!</a:t>
            </a:r>
            <a:endParaRPr lang="zh-TW" altLang="en-US" i="1" dirty="0">
              <a:latin typeface="+mn-lt"/>
              <a:ea typeface="+mn-ea"/>
            </a:endParaRPr>
          </a:p>
        </p:txBody>
      </p:sp>
      <p:sp>
        <p:nvSpPr>
          <p:cNvPr id="3" name="日期版面配置區 2"/>
          <p:cNvSpPr>
            <a:spLocks noGrp="1"/>
          </p:cNvSpPr>
          <p:nvPr>
            <p:ph type="dt" sz="half" idx="10"/>
          </p:nvPr>
        </p:nvSpPr>
        <p:spPr/>
        <p:txBody>
          <a:bodyPr/>
          <a:lstStyle/>
          <a:p>
            <a:fld id="{60B2C8DB-601A-4BE3-B060-61235635565D}" type="datetime1">
              <a:rPr lang="zh-TW" altLang="en-US" smtClean="0"/>
              <a:pPr/>
              <a:t>2010/4/20</a:t>
            </a:fld>
            <a:endParaRPr lang="zh-TW" altLang="en-US"/>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pPr/>
              <a:t>35</a:t>
            </a:fld>
            <a:endParaRPr lang="zh-TW" alt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日期版面配置區 2"/>
          <p:cNvSpPr>
            <a:spLocks noGrp="1"/>
          </p:cNvSpPr>
          <p:nvPr>
            <p:ph type="dt" sz="half" idx="10"/>
          </p:nvPr>
        </p:nvSpPr>
        <p:spPr/>
        <p:txBody>
          <a:bodyPr/>
          <a:lstStyle/>
          <a:p>
            <a:fld id="{C4213B41-551F-4461-A014-BCEFD42CD072}" type="datetime1">
              <a:rPr lang="zh-TW" altLang="en-US" smtClean="0"/>
              <a:pPr/>
              <a:t>2010/4/20</a:t>
            </a:fld>
            <a:endParaRPr lang="zh-TW" altLang="en-US"/>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pPr/>
              <a:t>36</a:t>
            </a:fld>
            <a:endParaRPr lang="zh-TW" alt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公正">
  <a:themeElements>
    <a:clrScheme name="科技">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舒服">
      <a:majorFont>
        <a:latin typeface="Arial"/>
        <a:ea typeface="標楷體"/>
        <a:cs typeface=""/>
      </a:majorFont>
      <a:minorFont>
        <a:latin typeface="Times New Roman"/>
        <a:ea typeface="標楷體"/>
        <a:cs typeface=""/>
      </a:minorFont>
    </a:fontScheme>
    <a:fmtScheme name="公正">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3127</TotalTime>
  <Words>977</Words>
  <Application>Microsoft Office PowerPoint</Application>
  <PresentationFormat>如螢幕大小 (4:3)</PresentationFormat>
  <Paragraphs>215</Paragraphs>
  <Slides>36</Slides>
  <Notes>1</Notes>
  <HiddenSlides>0</HiddenSlides>
  <MMClips>0</MMClips>
  <ScaleCrop>false</ScaleCrop>
  <HeadingPairs>
    <vt:vector size="6" baseType="variant">
      <vt:variant>
        <vt:lpstr>佈景主題</vt:lpstr>
      </vt:variant>
      <vt:variant>
        <vt:i4>1</vt:i4>
      </vt:variant>
      <vt:variant>
        <vt:lpstr>內嵌 OLE 伺服程式</vt:lpstr>
      </vt:variant>
      <vt:variant>
        <vt:i4>1</vt:i4>
      </vt:variant>
      <vt:variant>
        <vt:lpstr>投影片標題</vt:lpstr>
      </vt:variant>
      <vt:variant>
        <vt:i4>36</vt:i4>
      </vt:variant>
    </vt:vector>
  </HeadingPairs>
  <TitlesOfParts>
    <vt:vector size="38" baseType="lpstr">
      <vt:lpstr>公正</vt:lpstr>
      <vt:lpstr>Equation</vt:lpstr>
      <vt:lpstr>論文進度報告</vt:lpstr>
      <vt:lpstr>Agenda </vt:lpstr>
      <vt:lpstr>Title  </vt:lpstr>
      <vt:lpstr>Introduction</vt:lpstr>
      <vt:lpstr>Introduction</vt:lpstr>
      <vt:lpstr>Problem description </vt:lpstr>
      <vt:lpstr>Problem description </vt:lpstr>
      <vt:lpstr>Notation and Problem Formulation</vt:lpstr>
      <vt:lpstr>投影片 9</vt:lpstr>
      <vt:lpstr>投影片 10</vt:lpstr>
      <vt:lpstr>投影片 11</vt:lpstr>
      <vt:lpstr>投影片 12</vt:lpstr>
      <vt:lpstr>投影片 13</vt:lpstr>
      <vt:lpstr>Problem formulation</vt:lpstr>
      <vt:lpstr>投影片 15</vt:lpstr>
      <vt:lpstr>投影片 16</vt:lpstr>
      <vt:lpstr>LR problem and subproblems</vt:lpstr>
      <vt:lpstr>投影片 18</vt:lpstr>
      <vt:lpstr>投影片 19</vt:lpstr>
      <vt:lpstr>投影片 20</vt:lpstr>
      <vt:lpstr>投影片 21</vt:lpstr>
      <vt:lpstr>投影片 22</vt:lpstr>
      <vt:lpstr>投影片 23</vt:lpstr>
      <vt:lpstr>Sub 2</vt:lpstr>
      <vt:lpstr>投影片 25</vt:lpstr>
      <vt:lpstr>Sub 3</vt:lpstr>
      <vt:lpstr>投影片 27</vt:lpstr>
      <vt:lpstr>Sub 4</vt:lpstr>
      <vt:lpstr>Getting Primal Feasible Solutions</vt:lpstr>
      <vt:lpstr>Getting Primal Feasible Solutions</vt:lpstr>
      <vt:lpstr>Gateway_selection_heuristic</vt:lpstr>
      <vt:lpstr>Routing_heuristic</vt:lpstr>
      <vt:lpstr>Flow_control_heuristic</vt:lpstr>
      <vt:lpstr>Capacity_adjust_heuristic</vt:lpstr>
      <vt:lpstr>Thanks for Your Listening!</vt:lpstr>
      <vt:lpstr>投影片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cp:lastModifiedBy>test</cp:lastModifiedBy>
  <cp:revision>158</cp:revision>
  <dcterms:modified xsi:type="dcterms:W3CDTF">2010-04-20T14:36:19Z</dcterms:modified>
</cp:coreProperties>
</file>